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0" r:id="rId1"/>
  </p:sldMasterIdLst>
  <p:sldIdLst>
    <p:sldId id="257" r:id="rId2"/>
    <p:sldId id="256" r:id="rId3"/>
    <p:sldId id="262" r:id="rId4"/>
    <p:sldId id="258" r:id="rId5"/>
    <p:sldId id="261" r:id="rId6"/>
    <p:sldId id="263" r:id="rId7"/>
    <p:sldId id="264" r:id="rId8"/>
    <p:sldId id="269" r:id="rId9"/>
    <p:sldId id="259" r:id="rId10"/>
    <p:sldId id="265" r:id="rId11"/>
    <p:sldId id="266" r:id="rId12"/>
    <p:sldId id="267" r:id="rId13"/>
    <p:sldId id="270" r:id="rId14"/>
    <p:sldId id="260" r:id="rId15"/>
    <p:sldId id="271" r:id="rId16"/>
    <p:sldId id="272" r:id="rId17"/>
    <p:sldId id="273" r:id="rId18"/>
    <p:sldId id="274" r:id="rId19"/>
    <p:sldId id="275" r:id="rId20"/>
    <p:sldId id="278" r:id="rId21"/>
    <p:sldId id="276" r:id="rId22"/>
    <p:sldId id="277" r:id="rId23"/>
    <p:sldId id="283" r:id="rId24"/>
    <p:sldId id="284" r:id="rId25"/>
    <p:sldId id="285" r:id="rId26"/>
    <p:sldId id="286" r:id="rId27"/>
    <p:sldId id="290" r:id="rId28"/>
    <p:sldId id="292" r:id="rId29"/>
    <p:sldId id="293" r:id="rId30"/>
    <p:sldId id="295" r:id="rId31"/>
    <p:sldId id="294" r:id="rId32"/>
    <p:sldId id="296" r:id="rId33"/>
    <p:sldId id="329" r:id="rId34"/>
    <p:sldId id="297" r:id="rId35"/>
    <p:sldId id="291" r:id="rId36"/>
    <p:sldId id="281" r:id="rId37"/>
    <p:sldId id="282" r:id="rId38"/>
    <p:sldId id="287" r:id="rId39"/>
    <p:sldId id="288" r:id="rId40"/>
    <p:sldId id="298" r:id="rId41"/>
    <p:sldId id="316" r:id="rId42"/>
    <p:sldId id="318" r:id="rId43"/>
    <p:sldId id="320" r:id="rId44"/>
    <p:sldId id="321" r:id="rId45"/>
    <p:sldId id="317" r:id="rId46"/>
    <p:sldId id="322" r:id="rId47"/>
    <p:sldId id="323" r:id="rId48"/>
    <p:sldId id="324" r:id="rId49"/>
    <p:sldId id="325" r:id="rId50"/>
    <p:sldId id="326" r:id="rId51"/>
    <p:sldId id="327" r:id="rId52"/>
    <p:sldId id="299" r:id="rId53"/>
    <p:sldId id="328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1" clrIdx="0">
    <p:extLst>
      <p:ext uri="{19B8F6BF-5375-455C-9EA6-DF929625EA0E}">
        <p15:presenceInfo xmlns:p15="http://schemas.microsoft.com/office/powerpoint/2012/main" userId="P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CDBA6-C86A-4707-94E0-651F7475B037}" type="datetimeFigureOut">
              <a:rPr lang="pl-PL" smtClean="0"/>
              <a:t>16.02.2023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67F2A-7925-439C-BC90-D240CA0C79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4755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CDBA6-C86A-4707-94E0-651F7475B037}" type="datetimeFigureOut">
              <a:rPr lang="pl-PL" smtClean="0"/>
              <a:t>16.02.2023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67F2A-7925-439C-BC90-D240CA0C79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5290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CDBA6-C86A-4707-94E0-651F7475B037}" type="datetimeFigureOut">
              <a:rPr lang="pl-PL" smtClean="0"/>
              <a:t>16.02.2023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67F2A-7925-439C-BC90-D240CA0C799C}" type="slidenum">
              <a:rPr lang="pl-PL" smtClean="0"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99611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CDBA6-C86A-4707-94E0-651F7475B037}" type="datetimeFigureOut">
              <a:rPr lang="pl-PL" smtClean="0"/>
              <a:t>16.02.2023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67F2A-7925-439C-BC90-D240CA0C79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9117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CDBA6-C86A-4707-94E0-651F7475B037}" type="datetimeFigureOut">
              <a:rPr lang="pl-PL" smtClean="0"/>
              <a:t>16.02.2023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67F2A-7925-439C-BC90-D240CA0C799C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129207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CDBA6-C86A-4707-94E0-651F7475B037}" type="datetimeFigureOut">
              <a:rPr lang="pl-PL" smtClean="0"/>
              <a:t>16.02.2023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67F2A-7925-439C-BC90-D240CA0C79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56903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CDBA6-C86A-4707-94E0-651F7475B037}" type="datetimeFigureOut">
              <a:rPr lang="pl-PL" smtClean="0"/>
              <a:t>16.02.2023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67F2A-7925-439C-BC90-D240CA0C79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6998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CDBA6-C86A-4707-94E0-651F7475B037}" type="datetimeFigureOut">
              <a:rPr lang="pl-PL" smtClean="0"/>
              <a:t>16.02.2023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67F2A-7925-439C-BC90-D240CA0C79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0935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ytuł i zawartoś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B99B7500-736C-4C9F-B1A6-CEFD92012C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371" y="6052530"/>
            <a:ext cx="1408751" cy="624000"/>
          </a:xfrm>
          <a:prstGeom prst="rect">
            <a:avLst/>
          </a:prstGeom>
        </p:spPr>
      </p:pic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2E7F2730-5BF0-4252-836B-88ED53EBC9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70750" y="2102804"/>
            <a:ext cx="7376103" cy="632777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rgbClr val="4F97B9"/>
                </a:solidFill>
                <a:latin typeface="Mazzard H "/>
              </a:defRPr>
            </a:lvl1pPr>
          </a:lstStyle>
          <a:p>
            <a:pPr lvl="0"/>
            <a:r>
              <a:rPr lang="pl-PL" dirty="0"/>
              <a:t>Tytuł prezentacji</a:t>
            </a:r>
          </a:p>
        </p:txBody>
      </p:sp>
      <p:sp>
        <p:nvSpPr>
          <p:cNvPr id="14" name="Symbol zastępczy tekstu 13">
            <a:extLst>
              <a:ext uri="{FF2B5EF4-FFF2-40B4-BE49-F238E27FC236}">
                <a16:creationId xmlns:a16="http://schemas.microsoft.com/office/drawing/2014/main" id="{4215BB8D-C9B9-4EFA-B066-2D4381E657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70751" y="2682241"/>
            <a:ext cx="7376103" cy="465455"/>
          </a:xfrm>
        </p:spPr>
        <p:txBody>
          <a:bodyPr>
            <a:normAutofit/>
          </a:bodyPr>
          <a:lstStyle>
            <a:lvl1pPr marL="0" indent="0">
              <a:buNone/>
              <a:defRPr sz="2500">
                <a:solidFill>
                  <a:srgbClr val="2A5073"/>
                </a:solidFill>
                <a:latin typeface="Mazzard H Medium" pitchFamily="50" charset="0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endParaRPr lang="pl-PL" dirty="0"/>
          </a:p>
        </p:txBody>
      </p:sp>
      <p:sp>
        <p:nvSpPr>
          <p:cNvPr id="16" name="Symbol zastępczy tekstu 15">
            <a:extLst>
              <a:ext uri="{FF2B5EF4-FFF2-40B4-BE49-F238E27FC236}">
                <a16:creationId xmlns:a16="http://schemas.microsoft.com/office/drawing/2014/main" id="{1BBCB696-54D7-41CD-8D45-EB0DB3DDB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80853" y="3147060"/>
            <a:ext cx="7366000" cy="132715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rgbClr val="2A5073"/>
                </a:solidFill>
                <a:latin typeface="Mazzard H Medium" pitchFamily="50" charset="0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euismod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88866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ytuł i zawartoś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B99B7500-736C-4C9F-B1A6-CEFD92012C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371" y="6052530"/>
            <a:ext cx="1408751" cy="624000"/>
          </a:xfrm>
          <a:prstGeom prst="rect">
            <a:avLst/>
          </a:prstGeom>
        </p:spPr>
      </p:pic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2E7F2730-5BF0-4252-836B-88ED53EBC9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70750" y="2102804"/>
            <a:ext cx="7376103" cy="632777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rgbClr val="4F97B9"/>
                </a:solidFill>
                <a:latin typeface="Mazzard H "/>
              </a:defRPr>
            </a:lvl1pPr>
          </a:lstStyle>
          <a:p>
            <a:pPr lvl="0"/>
            <a:r>
              <a:rPr lang="pl-PL" dirty="0"/>
              <a:t>Tytuł prezentacji</a:t>
            </a:r>
          </a:p>
        </p:txBody>
      </p:sp>
      <p:sp>
        <p:nvSpPr>
          <p:cNvPr id="14" name="Symbol zastępczy tekstu 13">
            <a:extLst>
              <a:ext uri="{FF2B5EF4-FFF2-40B4-BE49-F238E27FC236}">
                <a16:creationId xmlns:a16="http://schemas.microsoft.com/office/drawing/2014/main" id="{4215BB8D-C9B9-4EFA-B066-2D4381E657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70751" y="2682241"/>
            <a:ext cx="7376103" cy="465455"/>
          </a:xfrm>
        </p:spPr>
        <p:txBody>
          <a:bodyPr>
            <a:normAutofit/>
          </a:bodyPr>
          <a:lstStyle>
            <a:lvl1pPr marL="0" indent="0">
              <a:buNone/>
              <a:defRPr sz="2500">
                <a:solidFill>
                  <a:srgbClr val="2A5073"/>
                </a:solidFill>
                <a:latin typeface="Mazzard H Medium" pitchFamily="50" charset="0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endParaRPr lang="pl-PL" dirty="0"/>
          </a:p>
        </p:txBody>
      </p:sp>
      <p:sp>
        <p:nvSpPr>
          <p:cNvPr id="16" name="Symbol zastępczy tekstu 15">
            <a:extLst>
              <a:ext uri="{FF2B5EF4-FFF2-40B4-BE49-F238E27FC236}">
                <a16:creationId xmlns:a16="http://schemas.microsoft.com/office/drawing/2014/main" id="{1BBCB696-54D7-41CD-8D45-EB0DB3DDB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80853" y="3147060"/>
            <a:ext cx="7366000" cy="132715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rgbClr val="2A5073"/>
                </a:solidFill>
                <a:latin typeface="Mazzard H Medium" pitchFamily="50" charset="0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euismod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4573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ytuł i zawartoś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B99B7500-736C-4C9F-B1A6-CEFD92012C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371" y="6052530"/>
            <a:ext cx="1408751" cy="624000"/>
          </a:xfrm>
          <a:prstGeom prst="rect">
            <a:avLst/>
          </a:prstGeom>
        </p:spPr>
      </p:pic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2E7F2730-5BF0-4252-836B-88ED53EBC9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70750" y="2102804"/>
            <a:ext cx="7376103" cy="632777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rgbClr val="4F97B9"/>
                </a:solidFill>
                <a:latin typeface="Mazzard H "/>
              </a:defRPr>
            </a:lvl1pPr>
          </a:lstStyle>
          <a:p>
            <a:pPr lvl="0"/>
            <a:r>
              <a:rPr lang="pl-PL" dirty="0"/>
              <a:t>Tytuł prezentacji</a:t>
            </a:r>
          </a:p>
        </p:txBody>
      </p:sp>
      <p:sp>
        <p:nvSpPr>
          <p:cNvPr id="14" name="Symbol zastępczy tekstu 13">
            <a:extLst>
              <a:ext uri="{FF2B5EF4-FFF2-40B4-BE49-F238E27FC236}">
                <a16:creationId xmlns:a16="http://schemas.microsoft.com/office/drawing/2014/main" id="{4215BB8D-C9B9-4EFA-B066-2D4381E657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70751" y="2682241"/>
            <a:ext cx="7376103" cy="465455"/>
          </a:xfrm>
        </p:spPr>
        <p:txBody>
          <a:bodyPr>
            <a:normAutofit/>
          </a:bodyPr>
          <a:lstStyle>
            <a:lvl1pPr marL="0" indent="0">
              <a:buNone/>
              <a:defRPr sz="2500">
                <a:solidFill>
                  <a:srgbClr val="2A5073"/>
                </a:solidFill>
                <a:latin typeface="Mazzard H Medium" pitchFamily="50" charset="0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endParaRPr lang="pl-PL" dirty="0"/>
          </a:p>
        </p:txBody>
      </p:sp>
      <p:sp>
        <p:nvSpPr>
          <p:cNvPr id="16" name="Symbol zastępczy tekstu 15">
            <a:extLst>
              <a:ext uri="{FF2B5EF4-FFF2-40B4-BE49-F238E27FC236}">
                <a16:creationId xmlns:a16="http://schemas.microsoft.com/office/drawing/2014/main" id="{1BBCB696-54D7-41CD-8D45-EB0DB3DDB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80853" y="3147060"/>
            <a:ext cx="7366000" cy="132715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rgbClr val="2A5073"/>
                </a:solidFill>
                <a:latin typeface="Mazzard H Medium" pitchFamily="50" charset="0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euismod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4956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CDBA6-C86A-4707-94E0-651F7475B037}" type="datetimeFigureOut">
              <a:rPr lang="pl-PL" smtClean="0"/>
              <a:t>16.02.2023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67F2A-7925-439C-BC90-D240CA0C79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97202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ytuł i zawartoś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B99B7500-736C-4C9F-B1A6-CEFD92012C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371" y="6052530"/>
            <a:ext cx="1408751" cy="624000"/>
          </a:xfrm>
          <a:prstGeom prst="rect">
            <a:avLst/>
          </a:prstGeom>
        </p:spPr>
      </p:pic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2E7F2730-5BF0-4252-836B-88ED53EBC9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70750" y="2102804"/>
            <a:ext cx="7376103" cy="632777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rgbClr val="4F97B9"/>
                </a:solidFill>
                <a:latin typeface="Mazzard H "/>
              </a:defRPr>
            </a:lvl1pPr>
          </a:lstStyle>
          <a:p>
            <a:pPr lvl="0"/>
            <a:r>
              <a:rPr lang="pl-PL" dirty="0"/>
              <a:t>Tytuł prezentacji</a:t>
            </a:r>
          </a:p>
        </p:txBody>
      </p:sp>
      <p:sp>
        <p:nvSpPr>
          <p:cNvPr id="14" name="Symbol zastępczy tekstu 13">
            <a:extLst>
              <a:ext uri="{FF2B5EF4-FFF2-40B4-BE49-F238E27FC236}">
                <a16:creationId xmlns:a16="http://schemas.microsoft.com/office/drawing/2014/main" id="{4215BB8D-C9B9-4EFA-B066-2D4381E657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70751" y="2682241"/>
            <a:ext cx="7376103" cy="465455"/>
          </a:xfrm>
        </p:spPr>
        <p:txBody>
          <a:bodyPr>
            <a:normAutofit/>
          </a:bodyPr>
          <a:lstStyle>
            <a:lvl1pPr marL="0" indent="0">
              <a:buNone/>
              <a:defRPr sz="2500">
                <a:solidFill>
                  <a:srgbClr val="2A5073"/>
                </a:solidFill>
                <a:latin typeface="Mazzard H Medium" pitchFamily="50" charset="0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endParaRPr lang="pl-PL" dirty="0"/>
          </a:p>
        </p:txBody>
      </p:sp>
      <p:sp>
        <p:nvSpPr>
          <p:cNvPr id="16" name="Symbol zastępczy tekstu 15">
            <a:extLst>
              <a:ext uri="{FF2B5EF4-FFF2-40B4-BE49-F238E27FC236}">
                <a16:creationId xmlns:a16="http://schemas.microsoft.com/office/drawing/2014/main" id="{1BBCB696-54D7-41CD-8D45-EB0DB3DDB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80853" y="3147060"/>
            <a:ext cx="7366000" cy="132715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rgbClr val="2A5073"/>
                </a:solidFill>
                <a:latin typeface="Mazzard H Medium" pitchFamily="50" charset="0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euismod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07682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ytuł i zawartoś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B99B7500-736C-4C9F-B1A6-CEFD92012C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371" y="6052530"/>
            <a:ext cx="1408751" cy="624000"/>
          </a:xfrm>
          <a:prstGeom prst="rect">
            <a:avLst/>
          </a:prstGeom>
        </p:spPr>
      </p:pic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2E7F2730-5BF0-4252-836B-88ED53EBC9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70750" y="2102804"/>
            <a:ext cx="7376103" cy="632777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rgbClr val="4F97B9"/>
                </a:solidFill>
                <a:latin typeface="Mazzard H "/>
              </a:defRPr>
            </a:lvl1pPr>
          </a:lstStyle>
          <a:p>
            <a:pPr lvl="0"/>
            <a:r>
              <a:rPr lang="pl-PL" dirty="0"/>
              <a:t>Tytuł prezentacji</a:t>
            </a:r>
          </a:p>
        </p:txBody>
      </p:sp>
      <p:sp>
        <p:nvSpPr>
          <p:cNvPr id="14" name="Symbol zastępczy tekstu 13">
            <a:extLst>
              <a:ext uri="{FF2B5EF4-FFF2-40B4-BE49-F238E27FC236}">
                <a16:creationId xmlns:a16="http://schemas.microsoft.com/office/drawing/2014/main" id="{4215BB8D-C9B9-4EFA-B066-2D4381E657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70751" y="2682241"/>
            <a:ext cx="7376103" cy="465455"/>
          </a:xfrm>
        </p:spPr>
        <p:txBody>
          <a:bodyPr>
            <a:normAutofit/>
          </a:bodyPr>
          <a:lstStyle>
            <a:lvl1pPr marL="0" indent="0">
              <a:buNone/>
              <a:defRPr sz="2500">
                <a:solidFill>
                  <a:srgbClr val="2A5073"/>
                </a:solidFill>
                <a:latin typeface="Mazzard H Medium" pitchFamily="50" charset="0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endParaRPr lang="pl-PL" dirty="0"/>
          </a:p>
        </p:txBody>
      </p:sp>
      <p:sp>
        <p:nvSpPr>
          <p:cNvPr id="16" name="Symbol zastępczy tekstu 15">
            <a:extLst>
              <a:ext uri="{FF2B5EF4-FFF2-40B4-BE49-F238E27FC236}">
                <a16:creationId xmlns:a16="http://schemas.microsoft.com/office/drawing/2014/main" id="{1BBCB696-54D7-41CD-8D45-EB0DB3DDB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80853" y="3147060"/>
            <a:ext cx="7366000" cy="132715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rgbClr val="2A5073"/>
                </a:solidFill>
                <a:latin typeface="Mazzard H Medium" pitchFamily="50" charset="0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euismod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44926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ytuł i zawartoś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B99B7500-736C-4C9F-B1A6-CEFD92012C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371" y="6052530"/>
            <a:ext cx="1408751" cy="624000"/>
          </a:xfrm>
          <a:prstGeom prst="rect">
            <a:avLst/>
          </a:prstGeom>
        </p:spPr>
      </p:pic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2E7F2730-5BF0-4252-836B-88ED53EBC9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70750" y="2102804"/>
            <a:ext cx="7376103" cy="632777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rgbClr val="4F97B9"/>
                </a:solidFill>
                <a:latin typeface="Mazzard H "/>
              </a:defRPr>
            </a:lvl1pPr>
          </a:lstStyle>
          <a:p>
            <a:pPr lvl="0"/>
            <a:r>
              <a:rPr lang="pl-PL" dirty="0"/>
              <a:t>Tytuł prezentacji</a:t>
            </a:r>
          </a:p>
        </p:txBody>
      </p:sp>
      <p:sp>
        <p:nvSpPr>
          <p:cNvPr id="14" name="Symbol zastępczy tekstu 13">
            <a:extLst>
              <a:ext uri="{FF2B5EF4-FFF2-40B4-BE49-F238E27FC236}">
                <a16:creationId xmlns:a16="http://schemas.microsoft.com/office/drawing/2014/main" id="{4215BB8D-C9B9-4EFA-B066-2D4381E657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70751" y="2682241"/>
            <a:ext cx="7376103" cy="465455"/>
          </a:xfrm>
        </p:spPr>
        <p:txBody>
          <a:bodyPr>
            <a:normAutofit/>
          </a:bodyPr>
          <a:lstStyle>
            <a:lvl1pPr marL="0" indent="0">
              <a:buNone/>
              <a:defRPr sz="2500">
                <a:solidFill>
                  <a:srgbClr val="2A5073"/>
                </a:solidFill>
                <a:latin typeface="Mazzard H Medium" pitchFamily="50" charset="0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endParaRPr lang="pl-PL" dirty="0"/>
          </a:p>
        </p:txBody>
      </p:sp>
      <p:sp>
        <p:nvSpPr>
          <p:cNvPr id="16" name="Symbol zastępczy tekstu 15">
            <a:extLst>
              <a:ext uri="{FF2B5EF4-FFF2-40B4-BE49-F238E27FC236}">
                <a16:creationId xmlns:a16="http://schemas.microsoft.com/office/drawing/2014/main" id="{1BBCB696-54D7-41CD-8D45-EB0DB3DDB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80853" y="3147060"/>
            <a:ext cx="7366000" cy="132715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rgbClr val="2A5073"/>
                </a:solidFill>
                <a:latin typeface="Mazzard H Medium" pitchFamily="50" charset="0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euismod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78467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ytuł i zawartoś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B99B7500-736C-4C9F-B1A6-CEFD92012C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371" y="6052530"/>
            <a:ext cx="1408751" cy="624000"/>
          </a:xfrm>
          <a:prstGeom prst="rect">
            <a:avLst/>
          </a:prstGeom>
        </p:spPr>
      </p:pic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2E7F2730-5BF0-4252-836B-88ED53EBC9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70750" y="2102804"/>
            <a:ext cx="7376103" cy="632777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rgbClr val="4F97B9"/>
                </a:solidFill>
                <a:latin typeface="Mazzard H "/>
              </a:defRPr>
            </a:lvl1pPr>
          </a:lstStyle>
          <a:p>
            <a:pPr lvl="0"/>
            <a:r>
              <a:rPr lang="pl-PL" dirty="0"/>
              <a:t>Tytuł prezentacji</a:t>
            </a:r>
          </a:p>
        </p:txBody>
      </p:sp>
      <p:sp>
        <p:nvSpPr>
          <p:cNvPr id="14" name="Symbol zastępczy tekstu 13">
            <a:extLst>
              <a:ext uri="{FF2B5EF4-FFF2-40B4-BE49-F238E27FC236}">
                <a16:creationId xmlns:a16="http://schemas.microsoft.com/office/drawing/2014/main" id="{4215BB8D-C9B9-4EFA-B066-2D4381E657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70751" y="2682241"/>
            <a:ext cx="7376103" cy="465455"/>
          </a:xfrm>
        </p:spPr>
        <p:txBody>
          <a:bodyPr>
            <a:normAutofit/>
          </a:bodyPr>
          <a:lstStyle>
            <a:lvl1pPr marL="0" indent="0">
              <a:buNone/>
              <a:defRPr sz="2500">
                <a:solidFill>
                  <a:srgbClr val="2A5073"/>
                </a:solidFill>
                <a:latin typeface="Mazzard H Medium" pitchFamily="50" charset="0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endParaRPr lang="pl-PL" dirty="0"/>
          </a:p>
        </p:txBody>
      </p:sp>
      <p:sp>
        <p:nvSpPr>
          <p:cNvPr id="16" name="Symbol zastępczy tekstu 15">
            <a:extLst>
              <a:ext uri="{FF2B5EF4-FFF2-40B4-BE49-F238E27FC236}">
                <a16:creationId xmlns:a16="http://schemas.microsoft.com/office/drawing/2014/main" id="{1BBCB696-54D7-41CD-8D45-EB0DB3DDB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80853" y="3147060"/>
            <a:ext cx="7366000" cy="132715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rgbClr val="2A5073"/>
                </a:solidFill>
                <a:latin typeface="Mazzard H Medium" pitchFamily="50" charset="0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euismod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65254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ytuł i zawartoś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B99B7500-736C-4C9F-B1A6-CEFD92012C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371" y="6052530"/>
            <a:ext cx="1408751" cy="624000"/>
          </a:xfrm>
          <a:prstGeom prst="rect">
            <a:avLst/>
          </a:prstGeom>
        </p:spPr>
      </p:pic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2E7F2730-5BF0-4252-836B-88ED53EBC9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70750" y="2102804"/>
            <a:ext cx="7376103" cy="632777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rgbClr val="4F97B9"/>
                </a:solidFill>
                <a:latin typeface="Mazzard H "/>
              </a:defRPr>
            </a:lvl1pPr>
          </a:lstStyle>
          <a:p>
            <a:pPr lvl="0"/>
            <a:r>
              <a:rPr lang="pl-PL" dirty="0"/>
              <a:t>Tytuł prezentacji</a:t>
            </a:r>
          </a:p>
        </p:txBody>
      </p:sp>
      <p:sp>
        <p:nvSpPr>
          <p:cNvPr id="14" name="Symbol zastępczy tekstu 13">
            <a:extLst>
              <a:ext uri="{FF2B5EF4-FFF2-40B4-BE49-F238E27FC236}">
                <a16:creationId xmlns:a16="http://schemas.microsoft.com/office/drawing/2014/main" id="{4215BB8D-C9B9-4EFA-B066-2D4381E657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70751" y="2682241"/>
            <a:ext cx="7376103" cy="465455"/>
          </a:xfrm>
        </p:spPr>
        <p:txBody>
          <a:bodyPr>
            <a:normAutofit/>
          </a:bodyPr>
          <a:lstStyle>
            <a:lvl1pPr marL="0" indent="0">
              <a:buNone/>
              <a:defRPr sz="2500">
                <a:solidFill>
                  <a:srgbClr val="2A5073"/>
                </a:solidFill>
                <a:latin typeface="Mazzard H Medium" pitchFamily="50" charset="0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endParaRPr lang="pl-PL" dirty="0"/>
          </a:p>
        </p:txBody>
      </p:sp>
      <p:sp>
        <p:nvSpPr>
          <p:cNvPr id="16" name="Symbol zastępczy tekstu 15">
            <a:extLst>
              <a:ext uri="{FF2B5EF4-FFF2-40B4-BE49-F238E27FC236}">
                <a16:creationId xmlns:a16="http://schemas.microsoft.com/office/drawing/2014/main" id="{1BBCB696-54D7-41CD-8D45-EB0DB3DDB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80853" y="3147060"/>
            <a:ext cx="7366000" cy="132715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rgbClr val="2A5073"/>
                </a:solidFill>
                <a:latin typeface="Mazzard H Medium" pitchFamily="50" charset="0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euismod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13637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ytuł i zawartoś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B99B7500-736C-4C9F-B1A6-CEFD92012C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371" y="6052530"/>
            <a:ext cx="1408751" cy="624000"/>
          </a:xfrm>
          <a:prstGeom prst="rect">
            <a:avLst/>
          </a:prstGeom>
        </p:spPr>
      </p:pic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2E7F2730-5BF0-4252-836B-88ED53EBC9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70750" y="2102804"/>
            <a:ext cx="7376103" cy="632777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rgbClr val="4F97B9"/>
                </a:solidFill>
                <a:latin typeface="Mazzard H "/>
              </a:defRPr>
            </a:lvl1pPr>
          </a:lstStyle>
          <a:p>
            <a:pPr lvl="0"/>
            <a:r>
              <a:rPr lang="pl-PL" dirty="0"/>
              <a:t>Tytuł prezentacji</a:t>
            </a:r>
          </a:p>
        </p:txBody>
      </p:sp>
      <p:sp>
        <p:nvSpPr>
          <p:cNvPr id="14" name="Symbol zastępczy tekstu 13">
            <a:extLst>
              <a:ext uri="{FF2B5EF4-FFF2-40B4-BE49-F238E27FC236}">
                <a16:creationId xmlns:a16="http://schemas.microsoft.com/office/drawing/2014/main" id="{4215BB8D-C9B9-4EFA-B066-2D4381E657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70751" y="2682241"/>
            <a:ext cx="7376103" cy="465455"/>
          </a:xfrm>
        </p:spPr>
        <p:txBody>
          <a:bodyPr>
            <a:normAutofit/>
          </a:bodyPr>
          <a:lstStyle>
            <a:lvl1pPr marL="0" indent="0">
              <a:buNone/>
              <a:defRPr sz="2500">
                <a:solidFill>
                  <a:srgbClr val="2A5073"/>
                </a:solidFill>
                <a:latin typeface="Mazzard H Medium" pitchFamily="50" charset="0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endParaRPr lang="pl-PL" dirty="0"/>
          </a:p>
        </p:txBody>
      </p:sp>
      <p:sp>
        <p:nvSpPr>
          <p:cNvPr id="16" name="Symbol zastępczy tekstu 15">
            <a:extLst>
              <a:ext uri="{FF2B5EF4-FFF2-40B4-BE49-F238E27FC236}">
                <a16:creationId xmlns:a16="http://schemas.microsoft.com/office/drawing/2014/main" id="{1BBCB696-54D7-41CD-8D45-EB0DB3DDB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80853" y="3147060"/>
            <a:ext cx="7366000" cy="132715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rgbClr val="2A5073"/>
                </a:solidFill>
                <a:latin typeface="Mazzard H Medium" pitchFamily="50" charset="0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euismod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54211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ytuł i zawartoś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B99B7500-736C-4C9F-B1A6-CEFD92012C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371" y="6052530"/>
            <a:ext cx="1408751" cy="624000"/>
          </a:xfrm>
          <a:prstGeom prst="rect">
            <a:avLst/>
          </a:prstGeom>
        </p:spPr>
      </p:pic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2E7F2730-5BF0-4252-836B-88ED53EBC9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70750" y="2102804"/>
            <a:ext cx="7376103" cy="632777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rgbClr val="4F97B9"/>
                </a:solidFill>
                <a:latin typeface="Mazzard H "/>
              </a:defRPr>
            </a:lvl1pPr>
          </a:lstStyle>
          <a:p>
            <a:pPr lvl="0"/>
            <a:r>
              <a:rPr lang="pl-PL" dirty="0"/>
              <a:t>Tytuł prezentacji</a:t>
            </a:r>
          </a:p>
        </p:txBody>
      </p:sp>
      <p:sp>
        <p:nvSpPr>
          <p:cNvPr id="14" name="Symbol zastępczy tekstu 13">
            <a:extLst>
              <a:ext uri="{FF2B5EF4-FFF2-40B4-BE49-F238E27FC236}">
                <a16:creationId xmlns:a16="http://schemas.microsoft.com/office/drawing/2014/main" id="{4215BB8D-C9B9-4EFA-B066-2D4381E657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70751" y="2682241"/>
            <a:ext cx="7376103" cy="465455"/>
          </a:xfrm>
        </p:spPr>
        <p:txBody>
          <a:bodyPr>
            <a:normAutofit/>
          </a:bodyPr>
          <a:lstStyle>
            <a:lvl1pPr marL="0" indent="0">
              <a:buNone/>
              <a:defRPr sz="2500">
                <a:solidFill>
                  <a:srgbClr val="2A5073"/>
                </a:solidFill>
                <a:latin typeface="Mazzard H Medium" pitchFamily="50" charset="0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endParaRPr lang="pl-PL" dirty="0"/>
          </a:p>
        </p:txBody>
      </p:sp>
      <p:sp>
        <p:nvSpPr>
          <p:cNvPr id="16" name="Symbol zastępczy tekstu 15">
            <a:extLst>
              <a:ext uri="{FF2B5EF4-FFF2-40B4-BE49-F238E27FC236}">
                <a16:creationId xmlns:a16="http://schemas.microsoft.com/office/drawing/2014/main" id="{1BBCB696-54D7-41CD-8D45-EB0DB3DDB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80853" y="3147060"/>
            <a:ext cx="7366000" cy="132715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rgbClr val="2A5073"/>
                </a:solidFill>
                <a:latin typeface="Mazzard H Medium" pitchFamily="50" charset="0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euismod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36701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ytuł i zawartoś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B99B7500-736C-4C9F-B1A6-CEFD92012C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371" y="6052530"/>
            <a:ext cx="1408751" cy="624000"/>
          </a:xfrm>
          <a:prstGeom prst="rect">
            <a:avLst/>
          </a:prstGeom>
        </p:spPr>
      </p:pic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2E7F2730-5BF0-4252-836B-88ED53EBC9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70750" y="2102804"/>
            <a:ext cx="7376103" cy="632777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rgbClr val="4F97B9"/>
                </a:solidFill>
                <a:latin typeface="Mazzard H "/>
              </a:defRPr>
            </a:lvl1pPr>
          </a:lstStyle>
          <a:p>
            <a:pPr lvl="0"/>
            <a:r>
              <a:rPr lang="pl-PL" dirty="0"/>
              <a:t>Tytuł prezentacji</a:t>
            </a:r>
          </a:p>
        </p:txBody>
      </p:sp>
      <p:sp>
        <p:nvSpPr>
          <p:cNvPr id="14" name="Symbol zastępczy tekstu 13">
            <a:extLst>
              <a:ext uri="{FF2B5EF4-FFF2-40B4-BE49-F238E27FC236}">
                <a16:creationId xmlns:a16="http://schemas.microsoft.com/office/drawing/2014/main" id="{4215BB8D-C9B9-4EFA-B066-2D4381E657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70751" y="2682241"/>
            <a:ext cx="7376103" cy="465455"/>
          </a:xfrm>
        </p:spPr>
        <p:txBody>
          <a:bodyPr>
            <a:normAutofit/>
          </a:bodyPr>
          <a:lstStyle>
            <a:lvl1pPr marL="0" indent="0">
              <a:buNone/>
              <a:defRPr sz="2500">
                <a:solidFill>
                  <a:srgbClr val="2A5073"/>
                </a:solidFill>
                <a:latin typeface="Mazzard H Medium" pitchFamily="50" charset="0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endParaRPr lang="pl-PL" dirty="0"/>
          </a:p>
        </p:txBody>
      </p:sp>
      <p:sp>
        <p:nvSpPr>
          <p:cNvPr id="16" name="Symbol zastępczy tekstu 15">
            <a:extLst>
              <a:ext uri="{FF2B5EF4-FFF2-40B4-BE49-F238E27FC236}">
                <a16:creationId xmlns:a16="http://schemas.microsoft.com/office/drawing/2014/main" id="{1BBCB696-54D7-41CD-8D45-EB0DB3DDB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80853" y="3147060"/>
            <a:ext cx="7366000" cy="132715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rgbClr val="2A5073"/>
                </a:solidFill>
                <a:latin typeface="Mazzard H Medium" pitchFamily="50" charset="0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euismod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62178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ytuł i zawartoś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B99B7500-736C-4C9F-B1A6-CEFD92012C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371" y="6052530"/>
            <a:ext cx="1408751" cy="624000"/>
          </a:xfrm>
          <a:prstGeom prst="rect">
            <a:avLst/>
          </a:prstGeom>
        </p:spPr>
      </p:pic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2E7F2730-5BF0-4252-836B-88ED53EBC9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70750" y="2102804"/>
            <a:ext cx="7376103" cy="632777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rgbClr val="4F97B9"/>
                </a:solidFill>
                <a:latin typeface="Mazzard H "/>
              </a:defRPr>
            </a:lvl1pPr>
          </a:lstStyle>
          <a:p>
            <a:pPr lvl="0"/>
            <a:r>
              <a:rPr lang="pl-PL" dirty="0"/>
              <a:t>Tytuł prezentacji</a:t>
            </a:r>
          </a:p>
        </p:txBody>
      </p:sp>
      <p:sp>
        <p:nvSpPr>
          <p:cNvPr id="14" name="Symbol zastępczy tekstu 13">
            <a:extLst>
              <a:ext uri="{FF2B5EF4-FFF2-40B4-BE49-F238E27FC236}">
                <a16:creationId xmlns:a16="http://schemas.microsoft.com/office/drawing/2014/main" id="{4215BB8D-C9B9-4EFA-B066-2D4381E657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70751" y="2682241"/>
            <a:ext cx="7376103" cy="465455"/>
          </a:xfrm>
        </p:spPr>
        <p:txBody>
          <a:bodyPr>
            <a:normAutofit/>
          </a:bodyPr>
          <a:lstStyle>
            <a:lvl1pPr marL="0" indent="0">
              <a:buNone/>
              <a:defRPr sz="2500">
                <a:solidFill>
                  <a:srgbClr val="2A5073"/>
                </a:solidFill>
                <a:latin typeface="Mazzard H Medium" pitchFamily="50" charset="0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endParaRPr lang="pl-PL" dirty="0"/>
          </a:p>
        </p:txBody>
      </p:sp>
      <p:sp>
        <p:nvSpPr>
          <p:cNvPr id="16" name="Symbol zastępczy tekstu 15">
            <a:extLst>
              <a:ext uri="{FF2B5EF4-FFF2-40B4-BE49-F238E27FC236}">
                <a16:creationId xmlns:a16="http://schemas.microsoft.com/office/drawing/2014/main" id="{1BBCB696-54D7-41CD-8D45-EB0DB3DDB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80853" y="3147060"/>
            <a:ext cx="7366000" cy="132715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rgbClr val="2A5073"/>
                </a:solidFill>
                <a:latin typeface="Mazzard H Medium" pitchFamily="50" charset="0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consectetuer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nonummy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euismod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volutpat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66995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ajd tytułow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ymbol zastępczy obrazu 18">
            <a:extLst>
              <a:ext uri="{FF2B5EF4-FFF2-40B4-BE49-F238E27FC236}">
                <a16:creationId xmlns:a16="http://schemas.microsoft.com/office/drawing/2014/main" id="{1A69C623-B08E-49A2-85E1-B5D0CDFE45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2192001" cy="6858000"/>
          </a:xfrm>
          <a:custGeom>
            <a:avLst/>
            <a:gdLst>
              <a:gd name="connsiteX0" fmla="*/ 0 w 9144001"/>
              <a:gd name="connsiteY0" fmla="*/ 2228850 h 6858000"/>
              <a:gd name="connsiteX1" fmla="*/ 1 w 9144001"/>
              <a:gd name="connsiteY1" fmla="*/ 2228852 h 6858000"/>
              <a:gd name="connsiteX2" fmla="*/ 1 w 9144001"/>
              <a:gd name="connsiteY2" fmla="*/ 6858000 h 6858000"/>
              <a:gd name="connsiteX3" fmla="*/ 0 w 9144001"/>
              <a:gd name="connsiteY3" fmla="*/ 6858000 h 6858000"/>
              <a:gd name="connsiteX4" fmla="*/ 1 w 9144001"/>
              <a:gd name="connsiteY4" fmla="*/ 0 h 6858000"/>
              <a:gd name="connsiteX5" fmla="*/ 6916367 w 9144001"/>
              <a:gd name="connsiteY5" fmla="*/ 0 h 6858000"/>
              <a:gd name="connsiteX6" fmla="*/ 8164142 w 9144001"/>
              <a:gd name="connsiteY6" fmla="*/ 968915 h 6858000"/>
              <a:gd name="connsiteX7" fmla="*/ 9144001 w 9144001"/>
              <a:gd name="connsiteY7" fmla="*/ 2159540 h 6858000"/>
              <a:gd name="connsiteX8" fmla="*/ 9144001 w 9144001"/>
              <a:gd name="connsiteY8" fmla="*/ 6858000 h 6858000"/>
              <a:gd name="connsiteX9" fmla="*/ 3886200 w 9144001"/>
              <a:gd name="connsiteY9" fmla="*/ 6858000 h 6858000"/>
              <a:gd name="connsiteX10" fmla="*/ 3505200 w 9144001"/>
              <a:gd name="connsiteY10" fmla="*/ 5010150 h 6858000"/>
              <a:gd name="connsiteX11" fmla="*/ 2190751 w 9144001"/>
              <a:gd name="connsiteY11" fmla="*/ 3638550 h 6858000"/>
              <a:gd name="connsiteX12" fmla="*/ 80239 w 9144001"/>
              <a:gd name="connsiteY12" fmla="*/ 2385307 h 6858000"/>
              <a:gd name="connsiteX13" fmla="*/ 1 w 9144001"/>
              <a:gd name="connsiteY13" fmla="*/ 222885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44001" h="6858000">
                <a:moveTo>
                  <a:pt x="0" y="2228850"/>
                </a:moveTo>
                <a:lnTo>
                  <a:pt x="1" y="2228852"/>
                </a:lnTo>
                <a:lnTo>
                  <a:pt x="1" y="6858000"/>
                </a:lnTo>
                <a:lnTo>
                  <a:pt x="0" y="6858000"/>
                </a:lnTo>
                <a:close/>
                <a:moveTo>
                  <a:pt x="1" y="0"/>
                </a:moveTo>
                <a:lnTo>
                  <a:pt x="6916367" y="0"/>
                </a:lnTo>
                <a:cubicBezTo>
                  <a:pt x="7248154" y="767472"/>
                  <a:pt x="7847047" y="867315"/>
                  <a:pt x="8164142" y="968915"/>
                </a:cubicBezTo>
                <a:cubicBezTo>
                  <a:pt x="8481237" y="1070515"/>
                  <a:pt x="9058680" y="1443576"/>
                  <a:pt x="9144001" y="2159540"/>
                </a:cubicBezTo>
                <a:lnTo>
                  <a:pt x="9144001" y="6858000"/>
                </a:lnTo>
                <a:lnTo>
                  <a:pt x="3886200" y="6858000"/>
                </a:lnTo>
                <a:cubicBezTo>
                  <a:pt x="3829050" y="5692775"/>
                  <a:pt x="3717290" y="5470525"/>
                  <a:pt x="3505200" y="5010150"/>
                </a:cubicBezTo>
                <a:cubicBezTo>
                  <a:pt x="3293110" y="4549775"/>
                  <a:pt x="2794001" y="4006850"/>
                  <a:pt x="2190751" y="3638550"/>
                </a:cubicBezTo>
                <a:cubicBezTo>
                  <a:pt x="1625204" y="3293269"/>
                  <a:pt x="526666" y="3127976"/>
                  <a:pt x="80239" y="2385307"/>
                </a:cubicBezTo>
                <a:lnTo>
                  <a:pt x="1" y="22288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pl-PL"/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EEB5B799-DD38-4B76-978E-D6D9DC2D8D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5501" y="0"/>
            <a:ext cx="1886500" cy="835200"/>
          </a:xfrm>
          <a:prstGeom prst="rect">
            <a:avLst/>
          </a:prstGeom>
        </p:spPr>
      </p:pic>
      <p:sp>
        <p:nvSpPr>
          <p:cNvPr id="27" name="Symbol zastępczy tekstu 26">
            <a:extLst>
              <a:ext uri="{FF2B5EF4-FFF2-40B4-BE49-F238E27FC236}">
                <a16:creationId xmlns:a16="http://schemas.microsoft.com/office/drawing/2014/main" id="{A47683FD-54F9-41A6-B398-545DAA2BDE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8215" y="5807414"/>
            <a:ext cx="3797655" cy="729573"/>
          </a:xfrm>
        </p:spPr>
        <p:txBody>
          <a:bodyPr>
            <a:normAutofit/>
          </a:bodyPr>
          <a:lstStyle>
            <a:lvl1pPr marL="0" indent="0">
              <a:buNone/>
              <a:defRPr sz="2500">
                <a:solidFill>
                  <a:srgbClr val="2A5073"/>
                </a:solidFill>
                <a:latin typeface="Mazzard H Medium" pitchFamily="50" charset="0"/>
              </a:defRPr>
            </a:lvl1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endParaRPr lang="pl-PL" dirty="0"/>
          </a:p>
        </p:txBody>
      </p:sp>
      <p:sp>
        <p:nvSpPr>
          <p:cNvPr id="25" name="Symbol zastępczy tekstu 24">
            <a:extLst>
              <a:ext uri="{FF2B5EF4-FFF2-40B4-BE49-F238E27FC236}">
                <a16:creationId xmlns:a16="http://schemas.microsoft.com/office/drawing/2014/main" id="{D6084A50-D006-4C0E-A935-831F03F3B2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8215" y="4643037"/>
            <a:ext cx="3797655" cy="1308995"/>
          </a:xfrm>
        </p:spPr>
        <p:txBody>
          <a:bodyPr>
            <a:norm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800" b="1" i="0" baseline="0">
                <a:solidFill>
                  <a:srgbClr val="4F97B9"/>
                </a:solidFill>
                <a:latin typeface="Mazzard H" pitchFamily="50" charset="0"/>
              </a:defRPr>
            </a:lvl1pPr>
            <a:lvl2pPr>
              <a:defRPr b="1" i="0" baseline="0">
                <a:latin typeface="Mazzard H" pitchFamily="50" charset="0"/>
              </a:defRPr>
            </a:lvl2pPr>
            <a:lvl3pPr>
              <a:defRPr b="1" i="0" baseline="0">
                <a:latin typeface="Mazzard H" pitchFamily="50" charset="0"/>
              </a:defRPr>
            </a:lvl3pPr>
            <a:lvl4pPr>
              <a:defRPr b="1" i="0" baseline="0">
                <a:latin typeface="Mazzard H" pitchFamily="50" charset="0"/>
              </a:defRPr>
            </a:lvl4pPr>
            <a:lvl5pPr>
              <a:defRPr b="1" i="0" baseline="0">
                <a:latin typeface="Mazzard H" pitchFamily="50" charset="0"/>
              </a:defRPr>
            </a:lvl5pPr>
          </a:lstStyle>
          <a:p>
            <a:pPr lvl="0"/>
            <a:r>
              <a:rPr lang="pl-PL" dirty="0"/>
              <a:t>Tytuł slajdu</a:t>
            </a:r>
          </a:p>
        </p:txBody>
      </p:sp>
    </p:spTree>
    <p:extLst>
      <p:ext uri="{BB962C8B-B14F-4D97-AF65-F5344CB8AC3E}">
        <p14:creationId xmlns:p14="http://schemas.microsoft.com/office/powerpoint/2010/main" val="935945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CDBA6-C86A-4707-94E0-651F7475B037}" type="datetimeFigureOut">
              <a:rPr lang="pl-PL" smtClean="0"/>
              <a:t>16.02.2023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67F2A-7925-439C-BC90-D240CA0C79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8420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CDBA6-C86A-4707-94E0-651F7475B037}" type="datetimeFigureOut">
              <a:rPr lang="pl-PL" smtClean="0"/>
              <a:t>16.02.2023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67F2A-7925-439C-BC90-D240CA0C79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9423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CDBA6-C86A-4707-94E0-651F7475B037}" type="datetimeFigureOut">
              <a:rPr lang="pl-PL" smtClean="0"/>
              <a:t>16.02.2023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67F2A-7925-439C-BC90-D240CA0C79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637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CDBA6-C86A-4707-94E0-651F7475B037}" type="datetimeFigureOut">
              <a:rPr lang="pl-PL" smtClean="0"/>
              <a:t>16.02.2023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67F2A-7925-439C-BC90-D240CA0C79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0316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CDBA6-C86A-4707-94E0-651F7475B037}" type="datetimeFigureOut">
              <a:rPr lang="pl-PL" smtClean="0"/>
              <a:t>16.02.2023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67F2A-7925-439C-BC90-D240CA0C79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4237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CDBA6-C86A-4707-94E0-651F7475B037}" type="datetimeFigureOut">
              <a:rPr lang="pl-PL" smtClean="0"/>
              <a:t>16.02.2023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67F2A-7925-439C-BC90-D240CA0C79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2936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CDBA6-C86A-4707-94E0-651F7475B037}" type="datetimeFigureOut">
              <a:rPr lang="pl-PL" smtClean="0"/>
              <a:t>16.02.2023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67F2A-7925-439C-BC90-D240CA0C79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1900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CDBA6-C86A-4707-94E0-651F7475B037}" type="datetimeFigureOut">
              <a:rPr lang="pl-PL" smtClean="0"/>
              <a:t>16.02.2023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3167F2A-7925-439C-BC90-D240CA0C79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7319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  <p:sldLayoutId id="2147483759" r:id="rId19"/>
    <p:sldLayoutId id="2147483760" r:id="rId20"/>
    <p:sldLayoutId id="2147483761" r:id="rId21"/>
    <p:sldLayoutId id="2147483762" r:id="rId22"/>
    <p:sldLayoutId id="2147483763" r:id="rId23"/>
    <p:sldLayoutId id="2147483764" r:id="rId24"/>
    <p:sldLayoutId id="2147483765" r:id="rId25"/>
    <p:sldLayoutId id="2147483766" r:id="rId26"/>
    <p:sldLayoutId id="2147483767" r:id="rId27"/>
    <p:sldLayoutId id="2147483768" r:id="rId28"/>
    <p:sldLayoutId id="2147483769" r:id="rId2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fi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0.jp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2CAB1498-09F7-2678-4CB1-A6970EB22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0CBF677-A3EF-564A-5478-18B34DB52C3B}"/>
              </a:ext>
            </a:extLst>
          </p:cNvPr>
          <p:cNvSpPr txBox="1"/>
          <p:nvPr/>
        </p:nvSpPr>
        <p:spPr>
          <a:xfrm>
            <a:off x="1782275" y="334611"/>
            <a:ext cx="80254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>
                <a:latin typeface="Bookman Old Style" panose="02050604050505020204" pitchFamily="18" charset="0"/>
              </a:rPr>
              <a:t>LOKALNA GRUPA DZIAŁANIA</a:t>
            </a:r>
          </a:p>
          <a:p>
            <a:pPr algn="ctr"/>
            <a:r>
              <a:rPr lang="pl-PL" sz="3200" dirty="0">
                <a:latin typeface="Bookman Old Style" panose="02050604050505020204" pitchFamily="18" charset="0"/>
              </a:rPr>
              <a:t>GORCE – PIENINY  </a:t>
            </a:r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86633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DDF979B6-F9BD-3BD2-B65C-63AD5044C6F0}"/>
              </a:ext>
            </a:extLst>
          </p:cNvPr>
          <p:cNvSpPr txBox="1"/>
          <p:nvPr/>
        </p:nvSpPr>
        <p:spPr>
          <a:xfrm>
            <a:off x="284086" y="1464815"/>
            <a:ext cx="239697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 realizacji wskaźników produktu i rezultatu dla przedsięwzięcia</a:t>
            </a:r>
          </a:p>
          <a:p>
            <a:pPr algn="ctr"/>
            <a:endParaRPr lang="pl-PL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 OGÓLNY 1 </a:t>
            </a:r>
          </a:p>
          <a:p>
            <a:pPr algn="ctr"/>
            <a:r>
              <a:rPr lang="pl-PL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TOŻSAMOŚĆ REGIONALNA PODSTAWĄ ROZWOJU PRZEDSIĘBIORCZOŚCI I TURYSTYKI</a:t>
            </a:r>
          </a:p>
          <a:p>
            <a:pPr algn="ctr"/>
            <a:endParaRPr lang="pl-PL" sz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CELE SZCZEGÓŁOWE:</a:t>
            </a:r>
          </a:p>
          <a:p>
            <a:pPr algn="ctr"/>
            <a:r>
              <a:rPr lang="pl-PL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 Wykorzystanie dziedzictwa kulturowego i naturalnego Gorców i Pienin do rozwoju przedsiębiorczości i turystyki</a:t>
            </a:r>
          </a:p>
          <a:p>
            <a:pPr algn="ctr"/>
            <a:endParaRPr lang="pl-PL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969570E-AA04-FBCF-334B-6E033ADBD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116" y="551688"/>
            <a:ext cx="5763768" cy="575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698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DDF979B6-F9BD-3BD2-B65C-63AD5044C6F0}"/>
              </a:ext>
            </a:extLst>
          </p:cNvPr>
          <p:cNvSpPr txBox="1"/>
          <p:nvPr/>
        </p:nvSpPr>
        <p:spPr>
          <a:xfrm>
            <a:off x="284086" y="1464815"/>
            <a:ext cx="239697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 realizacji wskaźników produktu i rezultatu dla przedsięwzięcia</a:t>
            </a:r>
          </a:p>
          <a:p>
            <a:pPr algn="ctr"/>
            <a:endParaRPr lang="pl-PL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 OGÓLNY 1 </a:t>
            </a:r>
          </a:p>
          <a:p>
            <a:pPr algn="ctr"/>
            <a:r>
              <a:rPr lang="pl-PL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TOŻSAMOŚĆ REGIONALNA PODSTAWĄ ROZWOJU PRZEDSIĘBIORCZOŚCI I TURYSTYKI</a:t>
            </a:r>
          </a:p>
          <a:p>
            <a:pPr algn="ctr"/>
            <a:endParaRPr lang="pl-PL" sz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pl-PL" sz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CELE SZCZEGÓŁOWE:</a:t>
            </a:r>
          </a:p>
          <a:p>
            <a:pPr algn="ctr"/>
            <a:r>
              <a:rPr lang="pl-PL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 Integracja i wzmocnienie kapitału społecznego obszaru LGD </a:t>
            </a:r>
          </a:p>
          <a:p>
            <a:pPr algn="ctr"/>
            <a:endParaRPr lang="pl-PL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3AC9AE62-CC81-36B8-A2B8-31C8B7076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5244" y="196048"/>
            <a:ext cx="6296827" cy="632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00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DDF979B6-F9BD-3BD2-B65C-63AD5044C6F0}"/>
              </a:ext>
            </a:extLst>
          </p:cNvPr>
          <p:cNvSpPr txBox="1"/>
          <p:nvPr/>
        </p:nvSpPr>
        <p:spPr>
          <a:xfrm>
            <a:off x="284086" y="1464815"/>
            <a:ext cx="239697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 realizacji wskaźników produktu i rezultatu dla przedsięwzięcia</a:t>
            </a:r>
          </a:p>
          <a:p>
            <a:pPr algn="ctr"/>
            <a:endParaRPr lang="pl-PL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 OGÓLNY 1 </a:t>
            </a:r>
          </a:p>
          <a:p>
            <a:pPr algn="ctr"/>
            <a:r>
              <a:rPr lang="pl-PL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TOŻSAMOŚĆ REGIONALNA PODSTAWĄ ROZWOJU PRZEDSIĘBIORCZOŚCI I TURYSTYKI</a:t>
            </a:r>
          </a:p>
          <a:p>
            <a:pPr algn="ctr"/>
            <a:endParaRPr lang="pl-PL" sz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pl-PL" sz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CELE SZCZEGÓŁOWE:</a:t>
            </a:r>
          </a:p>
          <a:p>
            <a:pPr algn="ctr"/>
            <a:r>
              <a:rPr lang="pl-PL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 Integracja i wzmocnienie kapitału społecznego obszaru LGD </a:t>
            </a:r>
          </a:p>
          <a:p>
            <a:pPr algn="ctr"/>
            <a:endParaRPr lang="pl-PL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A5AD176-172F-D626-CAED-2782DED01D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66"/>
          <a:stretch/>
        </p:blipFill>
        <p:spPr>
          <a:xfrm>
            <a:off x="3174879" y="153140"/>
            <a:ext cx="5294418" cy="664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65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031AF697-D387-123F-6975-2DB9EF97A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1751" y="1545908"/>
            <a:ext cx="8247356" cy="2513407"/>
          </a:xfrm>
        </p:spPr>
        <p:txBody>
          <a:bodyPr>
            <a:normAutofit fontScale="92500"/>
          </a:bodyPr>
          <a:lstStyle/>
          <a:p>
            <a:pPr algn="ctr"/>
            <a:endParaRPr lang="pl-PL" sz="32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pl-PL" sz="60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POSTĘP FINANSOWY</a:t>
            </a:r>
          </a:p>
          <a:p>
            <a:pPr algn="ctr"/>
            <a:r>
              <a:rPr lang="pl-PL" sz="32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Realizacji Strategii  Rozwoju Lokalnego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7E000C2C-1195-609B-DE10-8DE993E3D990}"/>
              </a:ext>
            </a:extLst>
          </p:cNvPr>
          <p:cNvSpPr txBox="1"/>
          <p:nvPr/>
        </p:nvSpPr>
        <p:spPr>
          <a:xfrm>
            <a:off x="852257" y="4731197"/>
            <a:ext cx="97121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32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6657E20F-F110-4DBA-0749-7194F44772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106"/>
          <a:stretch/>
        </p:blipFill>
        <p:spPr>
          <a:xfrm>
            <a:off x="1127465" y="538208"/>
            <a:ext cx="7670306" cy="535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25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CC87DF1-62EB-8799-1E52-E8F3747CD1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645"/>
          <a:stretch/>
        </p:blipFill>
        <p:spPr>
          <a:xfrm>
            <a:off x="958788" y="750548"/>
            <a:ext cx="7488551" cy="514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104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reeform 56"/>
          <p:cNvSpPr/>
          <p:nvPr/>
        </p:nvSpPr>
        <p:spPr>
          <a:xfrm>
            <a:off x="8551164" y="1"/>
            <a:ext cx="914400" cy="6857999"/>
          </a:xfrm>
          <a:custGeom>
            <a:avLst/>
            <a:gdLst>
              <a:gd name="connsiteX0" fmla="*/ 0 w 914400"/>
              <a:gd name="connsiteY0" fmla="*/ 0 h 6857999"/>
              <a:gd name="connsiteX1" fmla="*/ 914400 w 914400"/>
              <a:gd name="connsiteY1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400" h="6857999">
                <a:moveTo>
                  <a:pt x="0" y="0"/>
                </a:moveTo>
                <a:lnTo>
                  <a:pt x="914400" y="6857999"/>
                </a:lnTo>
              </a:path>
            </a:pathLst>
          </a:custGeom>
          <a:ln w="9525">
            <a:solidFill>
              <a:srgbClr val="BDBDBD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7"/>
          <p:cNvSpPr/>
          <p:nvPr/>
        </p:nvSpPr>
        <p:spPr>
          <a:xfrm>
            <a:off x="7080250" y="3663950"/>
            <a:ext cx="3575050" cy="3194050"/>
          </a:xfrm>
          <a:custGeom>
            <a:avLst/>
            <a:gdLst>
              <a:gd name="connsiteX0" fmla="*/ 3585844 w 3575050"/>
              <a:gd name="connsiteY0" fmla="*/ 18034 h 3194050"/>
              <a:gd name="connsiteX1" fmla="*/ 12446 w 3575050"/>
              <a:gd name="connsiteY1" fmla="*/ 3194620 h 319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75050" h="3194050">
                <a:moveTo>
                  <a:pt x="3585844" y="18034"/>
                </a:moveTo>
                <a:lnTo>
                  <a:pt x="12446" y="3194620"/>
                </a:lnTo>
              </a:path>
            </a:pathLst>
          </a:custGeom>
          <a:ln w="9525">
            <a:solidFill>
              <a:srgbClr val="D8D8D8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8"/>
          <p:cNvSpPr/>
          <p:nvPr/>
        </p:nvSpPr>
        <p:spPr>
          <a:xfrm>
            <a:off x="8410957" y="1"/>
            <a:ext cx="2255519" cy="6857999"/>
          </a:xfrm>
          <a:custGeom>
            <a:avLst/>
            <a:gdLst>
              <a:gd name="connsiteX0" fmla="*/ 1534159 w 2255519"/>
              <a:gd name="connsiteY0" fmla="*/ 0 h 6857999"/>
              <a:gd name="connsiteX1" fmla="*/ 2255519 w 2255519"/>
              <a:gd name="connsiteY1" fmla="*/ 0 h 6857999"/>
              <a:gd name="connsiteX2" fmla="*/ 2255519 w 2255519"/>
              <a:gd name="connsiteY2" fmla="*/ 6857999 h 6857999"/>
              <a:gd name="connsiteX3" fmla="*/ 0 w 2255519"/>
              <a:gd name="connsiteY3" fmla="*/ 6857999 h 6857999"/>
              <a:gd name="connsiteX4" fmla="*/ 1534159 w 2255519"/>
              <a:gd name="connsiteY4" fmla="*/ 0 h 6857999"/>
              <a:gd name="connsiteX5" fmla="*/ 1534159 w 2255519"/>
              <a:gd name="connsiteY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55519" h="6857999">
                <a:moveTo>
                  <a:pt x="1534159" y="0"/>
                </a:moveTo>
                <a:lnTo>
                  <a:pt x="2255519" y="0"/>
                </a:lnTo>
                <a:lnTo>
                  <a:pt x="2255519" y="6857999"/>
                </a:lnTo>
                <a:lnTo>
                  <a:pt x="0" y="6857999"/>
                </a:lnTo>
                <a:lnTo>
                  <a:pt x="1534159" y="0"/>
                </a:lnTo>
                <a:lnTo>
                  <a:pt x="1534159" y="0"/>
                </a:lnTo>
                <a:close/>
              </a:path>
            </a:pathLst>
          </a:custGeom>
          <a:solidFill>
            <a:srgbClr val="DDECB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9"/>
          <p:cNvSpPr/>
          <p:nvPr/>
        </p:nvSpPr>
        <p:spPr>
          <a:xfrm>
            <a:off x="8726423" y="1"/>
            <a:ext cx="1941576" cy="6857999"/>
          </a:xfrm>
          <a:custGeom>
            <a:avLst/>
            <a:gdLst>
              <a:gd name="connsiteX0" fmla="*/ 0 w 1941576"/>
              <a:gd name="connsiteY0" fmla="*/ 0 h 6857999"/>
              <a:gd name="connsiteX1" fmla="*/ 1941576 w 1941576"/>
              <a:gd name="connsiteY1" fmla="*/ 0 h 6857999"/>
              <a:gd name="connsiteX2" fmla="*/ 1941576 w 1941576"/>
              <a:gd name="connsiteY2" fmla="*/ 6857999 h 6857999"/>
              <a:gd name="connsiteX3" fmla="*/ 907160 w 1941576"/>
              <a:gd name="connsiteY3" fmla="*/ 6857999 h 6857999"/>
              <a:gd name="connsiteX4" fmla="*/ 0 w 1941576"/>
              <a:gd name="connsiteY4" fmla="*/ 0 h 6857999"/>
              <a:gd name="connsiteX5" fmla="*/ 0 w 1941576"/>
              <a:gd name="connsiteY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41576" h="6857999">
                <a:moveTo>
                  <a:pt x="0" y="0"/>
                </a:moveTo>
                <a:lnTo>
                  <a:pt x="1941576" y="0"/>
                </a:lnTo>
                <a:lnTo>
                  <a:pt x="1941576" y="6857999"/>
                </a:lnTo>
                <a:lnTo>
                  <a:pt x="907160" y="685799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E8F2D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60"/>
          <p:cNvSpPr/>
          <p:nvPr/>
        </p:nvSpPr>
        <p:spPr>
          <a:xfrm>
            <a:off x="8210550" y="3041650"/>
            <a:ext cx="2457450" cy="3803650"/>
          </a:xfrm>
          <a:custGeom>
            <a:avLst/>
            <a:gdLst>
              <a:gd name="connsiteX0" fmla="*/ 12954 w 2457450"/>
              <a:gd name="connsiteY0" fmla="*/ 3816349 h 3803650"/>
              <a:gd name="connsiteX1" fmla="*/ 2457450 w 2457450"/>
              <a:gd name="connsiteY1" fmla="*/ 6350 h 3803650"/>
              <a:gd name="connsiteX2" fmla="*/ 2457450 w 2457450"/>
              <a:gd name="connsiteY2" fmla="*/ 3816349 h 3803650"/>
              <a:gd name="connsiteX3" fmla="*/ 12954 w 2457450"/>
              <a:gd name="connsiteY3" fmla="*/ 3816349 h 380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7450" h="3803650">
                <a:moveTo>
                  <a:pt x="12954" y="3816349"/>
                </a:moveTo>
                <a:lnTo>
                  <a:pt x="2457450" y="6350"/>
                </a:lnTo>
                <a:lnTo>
                  <a:pt x="2457450" y="3816349"/>
                </a:lnTo>
                <a:lnTo>
                  <a:pt x="12954" y="3816349"/>
                </a:lnTo>
                <a:close/>
              </a:path>
            </a:pathLst>
          </a:custGeom>
          <a:solidFill>
            <a:srgbClr val="82B95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61"/>
          <p:cNvSpPr/>
          <p:nvPr/>
        </p:nvSpPr>
        <p:spPr>
          <a:xfrm>
            <a:off x="8525257" y="1"/>
            <a:ext cx="2141219" cy="6857999"/>
          </a:xfrm>
          <a:custGeom>
            <a:avLst/>
            <a:gdLst>
              <a:gd name="connsiteX0" fmla="*/ 0 w 2141219"/>
              <a:gd name="connsiteY0" fmla="*/ 0 h 6857999"/>
              <a:gd name="connsiteX1" fmla="*/ 2141219 w 2141219"/>
              <a:gd name="connsiteY1" fmla="*/ 0 h 6857999"/>
              <a:gd name="connsiteX2" fmla="*/ 2141219 w 2141219"/>
              <a:gd name="connsiteY2" fmla="*/ 6857999 h 6857999"/>
              <a:gd name="connsiteX3" fmla="*/ 1853437 w 2141219"/>
              <a:gd name="connsiteY3" fmla="*/ 6857999 h 6857999"/>
              <a:gd name="connsiteX4" fmla="*/ 0 w 2141219"/>
              <a:gd name="connsiteY4" fmla="*/ 0 h 6857999"/>
              <a:gd name="connsiteX5" fmla="*/ 0 w 2141219"/>
              <a:gd name="connsiteY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1219" h="6857999">
                <a:moveTo>
                  <a:pt x="0" y="0"/>
                </a:moveTo>
                <a:lnTo>
                  <a:pt x="2141219" y="0"/>
                </a:lnTo>
                <a:lnTo>
                  <a:pt x="2141219" y="6857999"/>
                </a:lnTo>
                <a:lnTo>
                  <a:pt x="1853437" y="685799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77A05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2"/>
          <p:cNvSpPr/>
          <p:nvPr/>
        </p:nvSpPr>
        <p:spPr>
          <a:xfrm>
            <a:off x="9698735" y="1"/>
            <a:ext cx="967740" cy="6857999"/>
          </a:xfrm>
          <a:custGeom>
            <a:avLst/>
            <a:gdLst>
              <a:gd name="connsiteX0" fmla="*/ 764920 w 967740"/>
              <a:gd name="connsiteY0" fmla="*/ 0 h 6857999"/>
              <a:gd name="connsiteX1" fmla="*/ 967740 w 967740"/>
              <a:gd name="connsiteY1" fmla="*/ 0 h 6857999"/>
              <a:gd name="connsiteX2" fmla="*/ 967740 w 967740"/>
              <a:gd name="connsiteY2" fmla="*/ 6857999 h 6857999"/>
              <a:gd name="connsiteX3" fmla="*/ 0 w 967740"/>
              <a:gd name="connsiteY3" fmla="*/ 6857999 h 6857999"/>
              <a:gd name="connsiteX4" fmla="*/ 764920 w 967740"/>
              <a:gd name="connsiteY4" fmla="*/ 0 h 6857999"/>
              <a:gd name="connsiteX5" fmla="*/ 764920 w 967740"/>
              <a:gd name="connsiteY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7740" h="6857999">
                <a:moveTo>
                  <a:pt x="764920" y="0"/>
                </a:moveTo>
                <a:lnTo>
                  <a:pt x="967740" y="0"/>
                </a:lnTo>
                <a:lnTo>
                  <a:pt x="967740" y="6857999"/>
                </a:lnTo>
                <a:lnTo>
                  <a:pt x="0" y="6857999"/>
                </a:lnTo>
                <a:lnTo>
                  <a:pt x="764920" y="0"/>
                </a:lnTo>
                <a:lnTo>
                  <a:pt x="764920" y="0"/>
                </a:lnTo>
                <a:close/>
              </a:path>
            </a:pathLst>
          </a:custGeom>
          <a:solidFill>
            <a:srgbClr val="D2EA9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eform 63"/>
          <p:cNvSpPr/>
          <p:nvPr/>
        </p:nvSpPr>
        <p:spPr>
          <a:xfrm>
            <a:off x="9727693" y="1"/>
            <a:ext cx="938783" cy="6857999"/>
          </a:xfrm>
          <a:custGeom>
            <a:avLst/>
            <a:gdLst>
              <a:gd name="connsiteX0" fmla="*/ 0 w 938783"/>
              <a:gd name="connsiteY0" fmla="*/ 0 h 6857999"/>
              <a:gd name="connsiteX1" fmla="*/ 938783 w 938783"/>
              <a:gd name="connsiteY1" fmla="*/ 0 h 6857999"/>
              <a:gd name="connsiteX2" fmla="*/ 938783 w 938783"/>
              <a:gd name="connsiteY2" fmla="*/ 6857999 h 6857999"/>
              <a:gd name="connsiteX3" fmla="*/ 833246 w 938783"/>
              <a:gd name="connsiteY3" fmla="*/ 6857999 h 6857999"/>
              <a:gd name="connsiteX4" fmla="*/ 0 w 938783"/>
              <a:gd name="connsiteY4" fmla="*/ 0 h 6857999"/>
              <a:gd name="connsiteX5" fmla="*/ 0 w 938783"/>
              <a:gd name="connsiteY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8783" h="6857999">
                <a:moveTo>
                  <a:pt x="0" y="0"/>
                </a:moveTo>
                <a:lnTo>
                  <a:pt x="938783" y="0"/>
                </a:lnTo>
                <a:lnTo>
                  <a:pt x="938783" y="6857999"/>
                </a:lnTo>
                <a:lnTo>
                  <a:pt x="833246" y="685799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B6D67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4"/>
          <p:cNvSpPr/>
          <p:nvPr/>
        </p:nvSpPr>
        <p:spPr>
          <a:xfrm>
            <a:off x="9290050" y="3575050"/>
            <a:ext cx="1365250" cy="3270250"/>
          </a:xfrm>
          <a:custGeom>
            <a:avLst/>
            <a:gdLst>
              <a:gd name="connsiteX0" fmla="*/ 12445 w 1365250"/>
              <a:gd name="connsiteY0" fmla="*/ 3282949 h 3270250"/>
              <a:gd name="connsiteX1" fmla="*/ 1376426 w 1365250"/>
              <a:gd name="connsiteY1" fmla="*/ 13970 h 3270250"/>
              <a:gd name="connsiteX2" fmla="*/ 1376426 w 1365250"/>
              <a:gd name="connsiteY2" fmla="*/ 3282949 h 3270250"/>
              <a:gd name="connsiteX3" fmla="*/ 12445 w 1365250"/>
              <a:gd name="connsiteY3" fmla="*/ 3282949 h 327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5250" h="3270250">
                <a:moveTo>
                  <a:pt x="12445" y="3282949"/>
                </a:moveTo>
                <a:lnTo>
                  <a:pt x="1376426" y="13970"/>
                </a:lnTo>
                <a:lnTo>
                  <a:pt x="1376426" y="3282949"/>
                </a:lnTo>
                <a:lnTo>
                  <a:pt x="12445" y="3282949"/>
                </a:lnTo>
                <a:close/>
              </a:path>
            </a:pathLst>
          </a:custGeom>
          <a:solidFill>
            <a:srgbClr val="A5CD4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5"/>
          <p:cNvSpPr/>
          <p:nvPr/>
        </p:nvSpPr>
        <p:spPr>
          <a:xfrm>
            <a:off x="1517650" y="3994150"/>
            <a:ext cx="336550" cy="2863850"/>
          </a:xfrm>
          <a:custGeom>
            <a:avLst/>
            <a:gdLst>
              <a:gd name="connsiteX0" fmla="*/ 6350 w 336550"/>
              <a:gd name="connsiteY0" fmla="*/ 2863850 h 2863850"/>
              <a:gd name="connsiteX1" fmla="*/ 6350 w 336550"/>
              <a:gd name="connsiteY1" fmla="*/ 18542 h 2863850"/>
              <a:gd name="connsiteX2" fmla="*/ 343154 w 336550"/>
              <a:gd name="connsiteY2" fmla="*/ 2863850 h 2863850"/>
              <a:gd name="connsiteX3" fmla="*/ 6350 w 336550"/>
              <a:gd name="connsiteY3" fmla="*/ 2863850 h 286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550" h="2863850">
                <a:moveTo>
                  <a:pt x="6350" y="2863850"/>
                </a:moveTo>
                <a:lnTo>
                  <a:pt x="6350" y="18542"/>
                </a:lnTo>
                <a:lnTo>
                  <a:pt x="343154" y="2863850"/>
                </a:lnTo>
                <a:lnTo>
                  <a:pt x="6350" y="2863850"/>
                </a:lnTo>
                <a:close/>
              </a:path>
            </a:pathLst>
          </a:custGeom>
          <a:solidFill>
            <a:srgbClr val="A0CA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68"/>
          <p:cNvSpPr txBox="1"/>
          <p:nvPr/>
        </p:nvSpPr>
        <p:spPr>
          <a:xfrm>
            <a:off x="1029810" y="1220084"/>
            <a:ext cx="8114190" cy="36674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850645" algn="ctr"/>
            <a:r>
              <a:rPr lang="pl-PL" altLang="zh-CN" sz="2000" b="1" dirty="0">
                <a:solidFill>
                  <a:srgbClr val="007F00"/>
                </a:solidFill>
                <a:latin typeface="Times New Roman"/>
                <a:ea typeface="Times New Roman"/>
              </a:rPr>
              <a:t>OCENA ILOŚCIOWA I JAKOŚCIOWA PRZEPROWADZONYCH KONKURSÓW</a:t>
            </a:r>
          </a:p>
          <a:p>
            <a:pPr indent="850645" algn="ctr"/>
            <a:endParaRPr lang="en-US" sz="2000" dirty="0"/>
          </a:p>
          <a:p>
            <a:pPr algn="ctr"/>
            <a:endParaRPr lang="pl-PL" altLang="zh-CN" sz="14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od początku wdrażania LSR Zarząd LGD przeprowadził </a:t>
            </a:r>
            <a:r>
              <a:rPr lang="pl-PL" altLang="zh-CN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33</a:t>
            </a:r>
            <a:r>
              <a:rPr lang="pl-PL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 naborów wniosków oraz 2 ogłoszenia na operacje własne. </a:t>
            </a:r>
          </a:p>
          <a:p>
            <a:pPr algn="just"/>
            <a:endParaRPr lang="pl-PL" altLang="zh-CN" sz="14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w ww. konkursach przeprowadzonych i nieanulowanych, ocenie Rady podlegało </a:t>
            </a:r>
            <a:r>
              <a:rPr lang="pl-PL" altLang="zh-CN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160 </a:t>
            </a:r>
            <a:r>
              <a:rPr lang="pl-PL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wniosków. </a:t>
            </a:r>
          </a:p>
          <a:p>
            <a:pPr algn="just"/>
            <a:endParaRPr lang="pl-PL" altLang="zh-CN" sz="14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od początku wdrażania LSR (VII.2016) do końca 2022 r. z doradztwa LGD skorzystało  </a:t>
            </a:r>
            <a:r>
              <a:rPr lang="pl-PL" altLang="zh-CN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510 </a:t>
            </a:r>
            <a:r>
              <a:rPr lang="pl-PL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podmiotów  (nie wliczając korzystających wielokrotnie w zakresie tego samego wniosku).</a:t>
            </a:r>
          </a:p>
          <a:p>
            <a:pPr algn="just"/>
            <a:endParaRPr lang="pl-PL" altLang="zh-CN" sz="14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w  samym 2022 r. z doradztwa skorzystało </a:t>
            </a:r>
            <a:r>
              <a:rPr lang="pl-PL" altLang="zh-CN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59 </a:t>
            </a:r>
            <a:r>
              <a:rPr lang="pl-PL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podmiotów.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l-PL" altLang="zh-CN" sz="14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podpisano </a:t>
            </a:r>
            <a:r>
              <a:rPr lang="pl-PL" altLang="zh-CN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80</a:t>
            </a:r>
            <a:r>
              <a:rPr lang="pl-PL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 umów </a:t>
            </a:r>
            <a:endParaRPr lang="en-US" altLang="zh-CN" sz="14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just">
              <a:lnSpc>
                <a:spcPts val="108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561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031AF697-D387-123F-6975-2DB9EF97A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8372" y="915593"/>
            <a:ext cx="8247356" cy="2513407"/>
          </a:xfrm>
        </p:spPr>
        <p:txBody>
          <a:bodyPr>
            <a:normAutofit/>
          </a:bodyPr>
          <a:lstStyle/>
          <a:p>
            <a:pPr algn="ctr"/>
            <a:endParaRPr lang="pl-PL" sz="32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pl-PL" sz="88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DYSKUSJA </a:t>
            </a:r>
            <a:endParaRPr lang="pl-PL" sz="8800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31AE9B05-04D2-E4E8-95F0-8CB298C59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8429" y="2763176"/>
            <a:ext cx="2943979" cy="293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6048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F5DE0523-E2BF-3619-C691-DAA3A27E0FE3}"/>
              </a:ext>
            </a:extLst>
          </p:cNvPr>
          <p:cNvSpPr txBox="1"/>
          <p:nvPr/>
        </p:nvSpPr>
        <p:spPr>
          <a:xfrm>
            <a:off x="878889" y="1307561"/>
            <a:ext cx="848705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Czy realizacja finansowa i rzeczowa LSR przebiegała zgodnie z planem i można ją uznać za zadowalającą?</a:t>
            </a:r>
          </a:p>
          <a:p>
            <a:pPr algn="just"/>
            <a:endParaRPr lang="pl-PL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Jeżeli nie, to czy poziom realizacji może negatywnie wpłynąć na realizację</a:t>
            </a:r>
          </a:p>
          <a:p>
            <a:pPr algn="just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celów LSR?</a:t>
            </a:r>
          </a:p>
          <a:p>
            <a:pPr algn="just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Jakie można wskazać przyczyny odstępstw od planu?</a:t>
            </a:r>
          </a:p>
          <a:p>
            <a:pPr algn="just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Jakie działania można podjąć, by uniknąć ich w kolejnym roku?</a:t>
            </a:r>
          </a:p>
          <a:p>
            <a:pPr algn="just"/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Czy przyjęty system wskaźników sprawdza się i dostarcza wszystkich</a:t>
            </a:r>
          </a:p>
          <a:p>
            <a:pPr algn="just"/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potrzebnych informacji?</a:t>
            </a:r>
          </a:p>
          <a:p>
            <a:pPr algn="just"/>
            <a:endParaRPr lang="pl-PL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Czy zbierane dane są wiarygodne a źródła trafne?</a:t>
            </a:r>
          </a:p>
          <a:p>
            <a:pPr algn="just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Jeśli nie, to jakie zmiany można wprowadzić na tym etapie?</a:t>
            </a:r>
          </a:p>
        </p:txBody>
      </p:sp>
    </p:spTree>
    <p:extLst>
      <p:ext uri="{BB962C8B-B14F-4D97-AF65-F5344CB8AC3E}">
        <p14:creationId xmlns:p14="http://schemas.microsoft.com/office/powerpoint/2010/main" val="26052319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F5DE0523-E2BF-3619-C691-DAA3A27E0FE3}"/>
              </a:ext>
            </a:extLst>
          </p:cNvPr>
          <p:cNvSpPr txBox="1"/>
          <p:nvPr/>
        </p:nvSpPr>
        <p:spPr>
          <a:xfrm>
            <a:off x="852256" y="458956"/>
            <a:ext cx="8487053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Czy jakość projektów wybieranych we wszystkich obszarach tematycznych jest zadowalająca?</a:t>
            </a:r>
          </a:p>
          <a:p>
            <a:pPr algn="just"/>
            <a:endParaRPr lang="pl-PL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W jakim stopniu jakość składanych projektów wybieranych we wszystkich obszarach</a:t>
            </a:r>
          </a:p>
          <a:p>
            <a:pPr algn="just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tematycznych wpływa na osiąganie wskaźników w zaplanowanym czasie?</a:t>
            </a:r>
          </a:p>
          <a:p>
            <a:pPr algn="just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W jakich obszarach tematycznych jakość wniosków budzi wątpliwość?</a:t>
            </a:r>
          </a:p>
          <a:p>
            <a:pPr algn="just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Jeżeli nie, to jak odbije się to na realizacji celów LSR?</a:t>
            </a:r>
          </a:p>
          <a:p>
            <a:pPr algn="just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Co można zrobić, by podnieść jakość wniosków?</a:t>
            </a:r>
          </a:p>
          <a:p>
            <a:pPr algn="just"/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jakim stopniu wybierane projekty realizowane w ramach LSR przyczyniają się do osiągnięcia celów LSR i w jakim stopniu przyczyniają się do odpowiadania na potrzeby społeczności z obszaru LGD?</a:t>
            </a:r>
          </a:p>
          <a:p>
            <a:pPr algn="just"/>
            <a:endParaRPr lang="pl-PL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Jakie zmiany w sytuacji społeczno-gospodarczej nastąpiły i mogą mieć wpływ na dezaktualizację LSR?</a:t>
            </a:r>
          </a:p>
          <a:p>
            <a:pPr algn="just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Czy widać zróżnicowania potrzeb między poszczególnymi gminami? Jakie i jak można na nie zareagować??</a:t>
            </a:r>
          </a:p>
        </p:txBody>
      </p:sp>
    </p:spTree>
    <p:extLst>
      <p:ext uri="{BB962C8B-B14F-4D97-AF65-F5344CB8AC3E}">
        <p14:creationId xmlns:p14="http://schemas.microsoft.com/office/powerpoint/2010/main" val="2068474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031AF697-D387-123F-6975-2DB9EF97A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1751" y="1545908"/>
            <a:ext cx="7741327" cy="2513407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WARSZTAT REFLEKSYJNY</a:t>
            </a:r>
          </a:p>
          <a:p>
            <a:pPr algn="ctr"/>
            <a:r>
              <a:rPr lang="pl-PL" dirty="0">
                <a:solidFill>
                  <a:schemeClr val="tx1"/>
                </a:solidFill>
                <a:latin typeface="Bookman Old Style" panose="02050604050505020204" pitchFamily="18" charset="0"/>
              </a:rPr>
              <a:t>WSTĘPEM DO PODSUMOWANIA  DZIAŁAŃ W 2022 ROKU </a:t>
            </a:r>
          </a:p>
          <a:p>
            <a:pPr algn="ctr"/>
            <a:endParaRPr lang="pl-PL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pl-PL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Lokalnej Grupy Działania Gorce Pieniny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7E000C2C-1195-609B-DE10-8DE993E3D990}"/>
              </a:ext>
            </a:extLst>
          </p:cNvPr>
          <p:cNvSpPr txBox="1"/>
          <p:nvPr/>
        </p:nvSpPr>
        <p:spPr>
          <a:xfrm>
            <a:off x="852257" y="4731197"/>
            <a:ext cx="97121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Instytucja Zarządzająca Programem Rozwoju Obszarów Wiejskich na lata 2014-2020  Ministerstwo Rolnictwa i Rozwoju Wsi</a:t>
            </a:r>
            <a:r>
              <a:rPr lang="pl-PL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615BEFD-72D0-9908-490E-9651BCB1A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721" y="5069751"/>
            <a:ext cx="8392357" cy="167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14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F5DE0523-E2BF-3619-C691-DAA3A27E0FE3}"/>
              </a:ext>
            </a:extLst>
          </p:cNvPr>
          <p:cNvSpPr txBox="1"/>
          <p:nvPr/>
        </p:nvSpPr>
        <p:spPr>
          <a:xfrm>
            <a:off x="878889" y="1307561"/>
            <a:ext cx="848705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jakim stopniu stosowane kryteria wyboru projektów spełniają swoją rolę?</a:t>
            </a:r>
          </a:p>
          <a:p>
            <a:pPr algn="just"/>
            <a:endParaRPr lang="pl-PL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Czy są jednoznaczne, obiektywne, czy pozwalają wybrać najlepsze wnioski?</a:t>
            </a:r>
          </a:p>
          <a:p>
            <a:pPr algn="just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Czy wnioskodawcy zgłaszają wątpliwości odnośnie kryteriów, jakie?</a:t>
            </a:r>
          </a:p>
          <a:p>
            <a:pPr algn="just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Co można zrobić, żeby poprawić katalog kryteriów?</a:t>
            </a:r>
          </a:p>
          <a:p>
            <a:pPr algn="just"/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Czy procedury naboru, wyboru i realizacji projektów są przyjazne dla beneficjentów?</a:t>
            </a:r>
          </a:p>
          <a:p>
            <a:pPr algn="just"/>
            <a:endParaRPr lang="pl-PL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Jakie zmiany można wprowadzić w procedurach na tym etapie, by podnieść ich</a:t>
            </a:r>
          </a:p>
          <a:p>
            <a:pPr algn="just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użyteczność?</a:t>
            </a:r>
          </a:p>
          <a:p>
            <a:pPr algn="just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Jaka jest skuteczność działania biura LGD (działań animacyjnych, informacyjnopromocyjnych, doradczych)?</a:t>
            </a:r>
          </a:p>
        </p:txBody>
      </p:sp>
    </p:spTree>
    <p:extLst>
      <p:ext uri="{BB962C8B-B14F-4D97-AF65-F5344CB8AC3E}">
        <p14:creationId xmlns:p14="http://schemas.microsoft.com/office/powerpoint/2010/main" val="29953518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031AF697-D387-123F-6975-2DB9EF97A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1751" y="1545908"/>
            <a:ext cx="8247356" cy="2513407"/>
          </a:xfrm>
        </p:spPr>
        <p:txBody>
          <a:bodyPr>
            <a:normAutofit lnSpcReduction="10000"/>
          </a:bodyPr>
          <a:lstStyle/>
          <a:p>
            <a:pPr algn="ctr"/>
            <a:endParaRPr lang="pl-PL" sz="32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pl-PL" sz="60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REALIZACJA PLANU</a:t>
            </a:r>
          </a:p>
          <a:p>
            <a:pPr algn="ctr"/>
            <a:r>
              <a:rPr lang="pl-PL" sz="60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KOMUNIKACJI</a:t>
            </a:r>
          </a:p>
        </p:txBody>
      </p:sp>
    </p:spTree>
    <p:extLst>
      <p:ext uri="{BB962C8B-B14F-4D97-AF65-F5344CB8AC3E}">
        <p14:creationId xmlns:p14="http://schemas.microsoft.com/office/powerpoint/2010/main" val="27598114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reeform 56"/>
          <p:cNvSpPr/>
          <p:nvPr/>
        </p:nvSpPr>
        <p:spPr>
          <a:xfrm>
            <a:off x="8551164" y="1"/>
            <a:ext cx="914400" cy="6857999"/>
          </a:xfrm>
          <a:custGeom>
            <a:avLst/>
            <a:gdLst>
              <a:gd name="connsiteX0" fmla="*/ 0 w 914400"/>
              <a:gd name="connsiteY0" fmla="*/ 0 h 6857999"/>
              <a:gd name="connsiteX1" fmla="*/ 914400 w 914400"/>
              <a:gd name="connsiteY1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400" h="6857999">
                <a:moveTo>
                  <a:pt x="0" y="0"/>
                </a:moveTo>
                <a:lnTo>
                  <a:pt x="914400" y="6857999"/>
                </a:lnTo>
              </a:path>
            </a:pathLst>
          </a:custGeom>
          <a:ln w="9525">
            <a:solidFill>
              <a:srgbClr val="BDBDBD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7"/>
          <p:cNvSpPr/>
          <p:nvPr/>
        </p:nvSpPr>
        <p:spPr>
          <a:xfrm>
            <a:off x="7080250" y="3663950"/>
            <a:ext cx="3575050" cy="3194050"/>
          </a:xfrm>
          <a:custGeom>
            <a:avLst/>
            <a:gdLst>
              <a:gd name="connsiteX0" fmla="*/ 3585844 w 3575050"/>
              <a:gd name="connsiteY0" fmla="*/ 18034 h 3194050"/>
              <a:gd name="connsiteX1" fmla="*/ 12446 w 3575050"/>
              <a:gd name="connsiteY1" fmla="*/ 3194620 h 319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75050" h="3194050">
                <a:moveTo>
                  <a:pt x="3585844" y="18034"/>
                </a:moveTo>
                <a:lnTo>
                  <a:pt x="12446" y="3194620"/>
                </a:lnTo>
              </a:path>
            </a:pathLst>
          </a:custGeom>
          <a:ln w="9525">
            <a:solidFill>
              <a:srgbClr val="D8D8D8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8"/>
          <p:cNvSpPr/>
          <p:nvPr/>
        </p:nvSpPr>
        <p:spPr>
          <a:xfrm>
            <a:off x="8410957" y="1"/>
            <a:ext cx="2255519" cy="6857999"/>
          </a:xfrm>
          <a:custGeom>
            <a:avLst/>
            <a:gdLst>
              <a:gd name="connsiteX0" fmla="*/ 1534159 w 2255519"/>
              <a:gd name="connsiteY0" fmla="*/ 0 h 6857999"/>
              <a:gd name="connsiteX1" fmla="*/ 2255519 w 2255519"/>
              <a:gd name="connsiteY1" fmla="*/ 0 h 6857999"/>
              <a:gd name="connsiteX2" fmla="*/ 2255519 w 2255519"/>
              <a:gd name="connsiteY2" fmla="*/ 6857999 h 6857999"/>
              <a:gd name="connsiteX3" fmla="*/ 0 w 2255519"/>
              <a:gd name="connsiteY3" fmla="*/ 6857999 h 6857999"/>
              <a:gd name="connsiteX4" fmla="*/ 1534159 w 2255519"/>
              <a:gd name="connsiteY4" fmla="*/ 0 h 6857999"/>
              <a:gd name="connsiteX5" fmla="*/ 1534159 w 2255519"/>
              <a:gd name="connsiteY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55519" h="6857999">
                <a:moveTo>
                  <a:pt x="1534159" y="0"/>
                </a:moveTo>
                <a:lnTo>
                  <a:pt x="2255519" y="0"/>
                </a:lnTo>
                <a:lnTo>
                  <a:pt x="2255519" y="6857999"/>
                </a:lnTo>
                <a:lnTo>
                  <a:pt x="0" y="6857999"/>
                </a:lnTo>
                <a:lnTo>
                  <a:pt x="1534159" y="0"/>
                </a:lnTo>
                <a:lnTo>
                  <a:pt x="1534159" y="0"/>
                </a:lnTo>
                <a:close/>
              </a:path>
            </a:pathLst>
          </a:custGeom>
          <a:solidFill>
            <a:srgbClr val="DDECB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9"/>
          <p:cNvSpPr/>
          <p:nvPr/>
        </p:nvSpPr>
        <p:spPr>
          <a:xfrm>
            <a:off x="8726423" y="1"/>
            <a:ext cx="1941576" cy="6857999"/>
          </a:xfrm>
          <a:custGeom>
            <a:avLst/>
            <a:gdLst>
              <a:gd name="connsiteX0" fmla="*/ 0 w 1941576"/>
              <a:gd name="connsiteY0" fmla="*/ 0 h 6857999"/>
              <a:gd name="connsiteX1" fmla="*/ 1941576 w 1941576"/>
              <a:gd name="connsiteY1" fmla="*/ 0 h 6857999"/>
              <a:gd name="connsiteX2" fmla="*/ 1941576 w 1941576"/>
              <a:gd name="connsiteY2" fmla="*/ 6857999 h 6857999"/>
              <a:gd name="connsiteX3" fmla="*/ 907160 w 1941576"/>
              <a:gd name="connsiteY3" fmla="*/ 6857999 h 6857999"/>
              <a:gd name="connsiteX4" fmla="*/ 0 w 1941576"/>
              <a:gd name="connsiteY4" fmla="*/ 0 h 6857999"/>
              <a:gd name="connsiteX5" fmla="*/ 0 w 1941576"/>
              <a:gd name="connsiteY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41576" h="6857999">
                <a:moveTo>
                  <a:pt x="0" y="0"/>
                </a:moveTo>
                <a:lnTo>
                  <a:pt x="1941576" y="0"/>
                </a:lnTo>
                <a:lnTo>
                  <a:pt x="1941576" y="6857999"/>
                </a:lnTo>
                <a:lnTo>
                  <a:pt x="907160" y="685799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E8F2D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60"/>
          <p:cNvSpPr/>
          <p:nvPr/>
        </p:nvSpPr>
        <p:spPr>
          <a:xfrm>
            <a:off x="8210550" y="3041650"/>
            <a:ext cx="2457450" cy="3803650"/>
          </a:xfrm>
          <a:custGeom>
            <a:avLst/>
            <a:gdLst>
              <a:gd name="connsiteX0" fmla="*/ 12954 w 2457450"/>
              <a:gd name="connsiteY0" fmla="*/ 3816349 h 3803650"/>
              <a:gd name="connsiteX1" fmla="*/ 2457450 w 2457450"/>
              <a:gd name="connsiteY1" fmla="*/ 6350 h 3803650"/>
              <a:gd name="connsiteX2" fmla="*/ 2457450 w 2457450"/>
              <a:gd name="connsiteY2" fmla="*/ 3816349 h 3803650"/>
              <a:gd name="connsiteX3" fmla="*/ 12954 w 2457450"/>
              <a:gd name="connsiteY3" fmla="*/ 3816349 h 380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7450" h="3803650">
                <a:moveTo>
                  <a:pt x="12954" y="3816349"/>
                </a:moveTo>
                <a:lnTo>
                  <a:pt x="2457450" y="6350"/>
                </a:lnTo>
                <a:lnTo>
                  <a:pt x="2457450" y="3816349"/>
                </a:lnTo>
                <a:lnTo>
                  <a:pt x="12954" y="3816349"/>
                </a:lnTo>
                <a:close/>
              </a:path>
            </a:pathLst>
          </a:custGeom>
          <a:solidFill>
            <a:srgbClr val="82B95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61"/>
          <p:cNvSpPr/>
          <p:nvPr/>
        </p:nvSpPr>
        <p:spPr>
          <a:xfrm>
            <a:off x="8525257" y="1"/>
            <a:ext cx="2141219" cy="6857999"/>
          </a:xfrm>
          <a:custGeom>
            <a:avLst/>
            <a:gdLst>
              <a:gd name="connsiteX0" fmla="*/ 0 w 2141219"/>
              <a:gd name="connsiteY0" fmla="*/ 0 h 6857999"/>
              <a:gd name="connsiteX1" fmla="*/ 2141219 w 2141219"/>
              <a:gd name="connsiteY1" fmla="*/ 0 h 6857999"/>
              <a:gd name="connsiteX2" fmla="*/ 2141219 w 2141219"/>
              <a:gd name="connsiteY2" fmla="*/ 6857999 h 6857999"/>
              <a:gd name="connsiteX3" fmla="*/ 1853437 w 2141219"/>
              <a:gd name="connsiteY3" fmla="*/ 6857999 h 6857999"/>
              <a:gd name="connsiteX4" fmla="*/ 0 w 2141219"/>
              <a:gd name="connsiteY4" fmla="*/ 0 h 6857999"/>
              <a:gd name="connsiteX5" fmla="*/ 0 w 2141219"/>
              <a:gd name="connsiteY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1219" h="6857999">
                <a:moveTo>
                  <a:pt x="0" y="0"/>
                </a:moveTo>
                <a:lnTo>
                  <a:pt x="2141219" y="0"/>
                </a:lnTo>
                <a:lnTo>
                  <a:pt x="2141219" y="6857999"/>
                </a:lnTo>
                <a:lnTo>
                  <a:pt x="1853437" y="685799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77A05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2"/>
          <p:cNvSpPr/>
          <p:nvPr/>
        </p:nvSpPr>
        <p:spPr>
          <a:xfrm>
            <a:off x="9698735" y="1"/>
            <a:ext cx="967740" cy="6857999"/>
          </a:xfrm>
          <a:custGeom>
            <a:avLst/>
            <a:gdLst>
              <a:gd name="connsiteX0" fmla="*/ 764920 w 967740"/>
              <a:gd name="connsiteY0" fmla="*/ 0 h 6857999"/>
              <a:gd name="connsiteX1" fmla="*/ 967740 w 967740"/>
              <a:gd name="connsiteY1" fmla="*/ 0 h 6857999"/>
              <a:gd name="connsiteX2" fmla="*/ 967740 w 967740"/>
              <a:gd name="connsiteY2" fmla="*/ 6857999 h 6857999"/>
              <a:gd name="connsiteX3" fmla="*/ 0 w 967740"/>
              <a:gd name="connsiteY3" fmla="*/ 6857999 h 6857999"/>
              <a:gd name="connsiteX4" fmla="*/ 764920 w 967740"/>
              <a:gd name="connsiteY4" fmla="*/ 0 h 6857999"/>
              <a:gd name="connsiteX5" fmla="*/ 764920 w 967740"/>
              <a:gd name="connsiteY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7740" h="6857999">
                <a:moveTo>
                  <a:pt x="764920" y="0"/>
                </a:moveTo>
                <a:lnTo>
                  <a:pt x="967740" y="0"/>
                </a:lnTo>
                <a:lnTo>
                  <a:pt x="967740" y="6857999"/>
                </a:lnTo>
                <a:lnTo>
                  <a:pt x="0" y="6857999"/>
                </a:lnTo>
                <a:lnTo>
                  <a:pt x="764920" y="0"/>
                </a:lnTo>
                <a:lnTo>
                  <a:pt x="764920" y="0"/>
                </a:lnTo>
                <a:close/>
              </a:path>
            </a:pathLst>
          </a:custGeom>
          <a:solidFill>
            <a:srgbClr val="D2EA9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eform 63"/>
          <p:cNvSpPr/>
          <p:nvPr/>
        </p:nvSpPr>
        <p:spPr>
          <a:xfrm>
            <a:off x="9727693" y="1"/>
            <a:ext cx="938783" cy="6857999"/>
          </a:xfrm>
          <a:custGeom>
            <a:avLst/>
            <a:gdLst>
              <a:gd name="connsiteX0" fmla="*/ 0 w 938783"/>
              <a:gd name="connsiteY0" fmla="*/ 0 h 6857999"/>
              <a:gd name="connsiteX1" fmla="*/ 938783 w 938783"/>
              <a:gd name="connsiteY1" fmla="*/ 0 h 6857999"/>
              <a:gd name="connsiteX2" fmla="*/ 938783 w 938783"/>
              <a:gd name="connsiteY2" fmla="*/ 6857999 h 6857999"/>
              <a:gd name="connsiteX3" fmla="*/ 833246 w 938783"/>
              <a:gd name="connsiteY3" fmla="*/ 6857999 h 6857999"/>
              <a:gd name="connsiteX4" fmla="*/ 0 w 938783"/>
              <a:gd name="connsiteY4" fmla="*/ 0 h 6857999"/>
              <a:gd name="connsiteX5" fmla="*/ 0 w 938783"/>
              <a:gd name="connsiteY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8783" h="6857999">
                <a:moveTo>
                  <a:pt x="0" y="0"/>
                </a:moveTo>
                <a:lnTo>
                  <a:pt x="938783" y="0"/>
                </a:lnTo>
                <a:lnTo>
                  <a:pt x="938783" y="6857999"/>
                </a:lnTo>
                <a:lnTo>
                  <a:pt x="833246" y="685799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B6D67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4"/>
          <p:cNvSpPr/>
          <p:nvPr/>
        </p:nvSpPr>
        <p:spPr>
          <a:xfrm>
            <a:off x="9290050" y="3575050"/>
            <a:ext cx="1365250" cy="3270250"/>
          </a:xfrm>
          <a:custGeom>
            <a:avLst/>
            <a:gdLst>
              <a:gd name="connsiteX0" fmla="*/ 12445 w 1365250"/>
              <a:gd name="connsiteY0" fmla="*/ 3282949 h 3270250"/>
              <a:gd name="connsiteX1" fmla="*/ 1376426 w 1365250"/>
              <a:gd name="connsiteY1" fmla="*/ 13970 h 3270250"/>
              <a:gd name="connsiteX2" fmla="*/ 1376426 w 1365250"/>
              <a:gd name="connsiteY2" fmla="*/ 3282949 h 3270250"/>
              <a:gd name="connsiteX3" fmla="*/ 12445 w 1365250"/>
              <a:gd name="connsiteY3" fmla="*/ 3282949 h 327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5250" h="3270250">
                <a:moveTo>
                  <a:pt x="12445" y="3282949"/>
                </a:moveTo>
                <a:lnTo>
                  <a:pt x="1376426" y="13970"/>
                </a:lnTo>
                <a:lnTo>
                  <a:pt x="1376426" y="3282949"/>
                </a:lnTo>
                <a:lnTo>
                  <a:pt x="12445" y="3282949"/>
                </a:lnTo>
                <a:close/>
              </a:path>
            </a:pathLst>
          </a:custGeom>
          <a:solidFill>
            <a:srgbClr val="A5CD4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5"/>
          <p:cNvSpPr/>
          <p:nvPr/>
        </p:nvSpPr>
        <p:spPr>
          <a:xfrm>
            <a:off x="1517650" y="3994150"/>
            <a:ext cx="336550" cy="2863850"/>
          </a:xfrm>
          <a:custGeom>
            <a:avLst/>
            <a:gdLst>
              <a:gd name="connsiteX0" fmla="*/ 6350 w 336550"/>
              <a:gd name="connsiteY0" fmla="*/ 2863850 h 2863850"/>
              <a:gd name="connsiteX1" fmla="*/ 6350 w 336550"/>
              <a:gd name="connsiteY1" fmla="*/ 18542 h 2863850"/>
              <a:gd name="connsiteX2" fmla="*/ 343154 w 336550"/>
              <a:gd name="connsiteY2" fmla="*/ 2863850 h 2863850"/>
              <a:gd name="connsiteX3" fmla="*/ 6350 w 336550"/>
              <a:gd name="connsiteY3" fmla="*/ 2863850 h 286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550" h="2863850">
                <a:moveTo>
                  <a:pt x="6350" y="2863850"/>
                </a:moveTo>
                <a:lnTo>
                  <a:pt x="6350" y="18542"/>
                </a:lnTo>
                <a:lnTo>
                  <a:pt x="343154" y="2863850"/>
                </a:lnTo>
                <a:lnTo>
                  <a:pt x="6350" y="2863850"/>
                </a:lnTo>
                <a:close/>
              </a:path>
            </a:pathLst>
          </a:custGeom>
          <a:solidFill>
            <a:srgbClr val="A0CA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146E400-D12F-FF97-3643-E0970F6A383D}"/>
              </a:ext>
            </a:extLst>
          </p:cNvPr>
          <p:cNvSpPr txBox="1"/>
          <p:nvPr/>
        </p:nvSpPr>
        <p:spPr>
          <a:xfrm>
            <a:off x="1272114" y="537132"/>
            <a:ext cx="743983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dirty="0"/>
              <a:t>Celem Planu komunikacji jest dotarcie do jak największej liczby odbiorców, dlatego też  LGD stosowała następujące metody komunikacji: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C380921-52A0-B6C4-0463-4DD9D72B2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607" y="1885039"/>
            <a:ext cx="6943835" cy="443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1077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DDF979B6-F9BD-3BD2-B65C-63AD5044C6F0}"/>
              </a:ext>
            </a:extLst>
          </p:cNvPr>
          <p:cNvSpPr txBox="1"/>
          <p:nvPr/>
        </p:nvSpPr>
        <p:spPr>
          <a:xfrm>
            <a:off x="284086" y="1464815"/>
            <a:ext cx="23969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REALIZACJA WSKAŹNIKÓW PLANU KOMUNIKACJI</a:t>
            </a:r>
          </a:p>
          <a:p>
            <a:pPr algn="ctr"/>
            <a:endParaRPr lang="pl-PL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Poinformowanie o planowanym konkursie 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207A4612-B464-8CDA-E050-A1ADF96439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92"/>
          <a:stretch/>
        </p:blipFill>
        <p:spPr>
          <a:xfrm>
            <a:off x="2798717" y="994538"/>
            <a:ext cx="6594565" cy="500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4327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DDF979B6-F9BD-3BD2-B65C-63AD5044C6F0}"/>
              </a:ext>
            </a:extLst>
          </p:cNvPr>
          <p:cNvSpPr txBox="1"/>
          <p:nvPr/>
        </p:nvSpPr>
        <p:spPr>
          <a:xfrm>
            <a:off x="284086" y="1464815"/>
            <a:ext cx="23969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REALIZACJA WSKAŹNIKÓW PLANU KOMUNIKACJI</a:t>
            </a:r>
          </a:p>
          <a:p>
            <a:pPr algn="ctr"/>
            <a:endParaRPr lang="pl-PL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Poinformowanie o planowanym konkursie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A842090-6619-298E-F424-A97941326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748" y="1269508"/>
            <a:ext cx="6254667" cy="411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49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DDF979B6-F9BD-3BD2-B65C-63AD5044C6F0}"/>
              </a:ext>
            </a:extLst>
          </p:cNvPr>
          <p:cNvSpPr txBox="1"/>
          <p:nvPr/>
        </p:nvSpPr>
        <p:spPr>
          <a:xfrm>
            <a:off x="284086" y="1464815"/>
            <a:ext cx="23969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REALIZACJA WSKAŹNIKÓW PLANU KOMUNIKACJI</a:t>
            </a:r>
          </a:p>
          <a:p>
            <a:pPr algn="ctr"/>
            <a:endParaRPr lang="pl-PL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Poinformowanie o wyniku konkursów 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3CC5029-075E-11A6-9728-E8DD5E8AC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600" y="1260629"/>
            <a:ext cx="6514366" cy="417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558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DDF979B6-F9BD-3BD2-B65C-63AD5044C6F0}"/>
              </a:ext>
            </a:extLst>
          </p:cNvPr>
          <p:cNvSpPr txBox="1"/>
          <p:nvPr/>
        </p:nvSpPr>
        <p:spPr>
          <a:xfrm>
            <a:off x="284086" y="1464815"/>
            <a:ext cx="23969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REALIZACJA WSKAŹNIKÓW PLANU KOMUNIKACJI</a:t>
            </a:r>
          </a:p>
          <a:p>
            <a:pPr algn="ctr"/>
            <a:endParaRPr lang="pl-PL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Podsumowanie realizacji LSR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6EBC9E1-0437-5D9A-8469-FE3B73412A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92"/>
          <a:stretch/>
        </p:blipFill>
        <p:spPr>
          <a:xfrm>
            <a:off x="2799482" y="1236689"/>
            <a:ext cx="6593035" cy="478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769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tytuł 2">
            <a:extLst>
              <a:ext uri="{FF2B5EF4-FFF2-40B4-BE49-F238E27FC236}">
                <a16:creationId xmlns:a16="http://schemas.microsoft.com/office/drawing/2014/main" id="{648B393D-1631-2EAC-F39A-2875C9664F28}"/>
              </a:ext>
            </a:extLst>
          </p:cNvPr>
          <p:cNvSpPr txBox="1">
            <a:spLocks/>
          </p:cNvSpPr>
          <p:nvPr/>
        </p:nvSpPr>
        <p:spPr>
          <a:xfrm>
            <a:off x="1926455" y="1938243"/>
            <a:ext cx="6356412" cy="939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60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NABORY </a:t>
            </a:r>
          </a:p>
          <a:p>
            <a:pPr marL="0" indent="0" algn="ctr">
              <a:buNone/>
            </a:pPr>
            <a:r>
              <a:rPr lang="pl-PL" sz="60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PROJEKTÓW</a:t>
            </a:r>
          </a:p>
        </p:txBody>
      </p:sp>
    </p:spTree>
    <p:extLst>
      <p:ext uri="{BB962C8B-B14F-4D97-AF65-F5344CB8AC3E}">
        <p14:creationId xmlns:p14="http://schemas.microsoft.com/office/powerpoint/2010/main" val="346498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B262968-B8AC-03C3-8732-FABA12F32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694" y="1237981"/>
            <a:ext cx="7539701" cy="450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3988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9092E528-18D4-671B-8385-03EF28261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905" y="742661"/>
            <a:ext cx="7199391" cy="540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20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C4A2B63B-9DAF-E04E-9230-A36703AC0067}"/>
              </a:ext>
            </a:extLst>
          </p:cNvPr>
          <p:cNvSpPr txBox="1"/>
          <p:nvPr/>
        </p:nvSpPr>
        <p:spPr>
          <a:xfrm>
            <a:off x="550415" y="899335"/>
            <a:ext cx="9064102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pl-PL" sz="2000" b="1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Program warsztatu refleksyjnego:</a:t>
            </a:r>
          </a:p>
          <a:p>
            <a:pPr algn="l" fontAlgn="base"/>
            <a:endParaRPr lang="pl-PL" sz="1600" b="0" i="0" dirty="0">
              <a:solidFill>
                <a:srgbClr val="44444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buFont typeface="+mj-lt"/>
              <a:buAutoNum type="arabicPeriod"/>
            </a:pPr>
            <a:r>
              <a:rPr lang="pl-PL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Rozpoczęcie warsztatu i przywitanie uczestników.</a:t>
            </a:r>
          </a:p>
          <a:p>
            <a:pPr algn="just" fontAlgn="base">
              <a:buFont typeface="+mj-lt"/>
              <a:buAutoNum type="arabicPeriod"/>
            </a:pPr>
            <a:endParaRPr lang="pl-PL" sz="16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buFont typeface="+mj-lt"/>
              <a:buAutoNum type="arabicPeriod"/>
            </a:pPr>
            <a:r>
              <a:rPr lang="pl-PL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Dyskusja z uczestnikami spotkania w oparciu o pytania:</a:t>
            </a:r>
          </a:p>
          <a:p>
            <a:pPr algn="just" fontAlgn="base">
              <a:buFont typeface="+mj-lt"/>
              <a:buAutoNum type="arabicPeriod"/>
            </a:pPr>
            <a:endParaRPr lang="pl-PL" sz="16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pl-PL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Czy realizacja finansowa i rzeczowa LSR przebiegała zgodnie z planem i można ją uznać za zadowalającą?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pl-PL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 jakim stopniu jakość składanych projektów wybieranych we wszystkich obszarach tematycznych wpływa na osiąganie wskaźników w zaplanowanym czasie?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pl-PL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 jakim stopniu stosowane kryteria wyboru projektów spełniają swoją rolę?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pl-PL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 jakim stopniu wybierane projekty realizowane w ramach LSR przyczyniają się do osiągnięcia celów LSR i w jakim stopniu przyczyniają się do odpowiadania na potrzeby społeczności z obszaru LGD?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pl-PL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Czy przyjęty system wskaźników dostarcza wszystkie potrzebne informacje niezbędne do określenia skuteczności interwencyjnej strategii?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pl-PL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Czy procedury naboru wyboru i realizacji projektów są przyjazne dla beneficjentów?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pl-PL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Jaka jest skuteczność działania biura LGD (działań animacyjnych, informacyjno-promocyjnych, doradczych)?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pl-PL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Jakie zmiany należy wprowadzić w działaniach LGD, by skuteczniej realizowała cele LSR?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pl-PL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Inne zagadnienia związane z procesem realizacji LSR.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pl-PL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Sposób wykorzystania rekomendacji.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endParaRPr lang="pl-PL" sz="16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buFont typeface="+mj-lt"/>
              <a:buAutoNum type="arabicPeriod" startAt="3"/>
            </a:pPr>
            <a:r>
              <a:rPr lang="pl-PL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Podsumowanie spotkania</a:t>
            </a:r>
            <a:r>
              <a:rPr lang="pl-PL" sz="1600" b="1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4983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841B96F2-6E72-07D6-99F3-1D54467A5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37" y="1257007"/>
            <a:ext cx="7335515" cy="416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865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1152E8F-3D97-50E1-9983-66D84096C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331" y="1438930"/>
            <a:ext cx="8523720" cy="398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461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BDD4E05-F494-5F50-3073-FC67984F1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891" y="1906946"/>
            <a:ext cx="7896308" cy="304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0243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706417EC-BC6C-EB1F-2923-389507B87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076" y="859325"/>
            <a:ext cx="7806032" cy="513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111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031AF697-D387-123F-6975-2DB9EF97A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8372" y="915593"/>
            <a:ext cx="8247356" cy="2513407"/>
          </a:xfrm>
        </p:spPr>
        <p:txBody>
          <a:bodyPr>
            <a:normAutofit/>
          </a:bodyPr>
          <a:lstStyle/>
          <a:p>
            <a:pPr algn="ctr"/>
            <a:endParaRPr lang="pl-PL" sz="32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pl-PL" sz="88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DYSKUSJA </a:t>
            </a:r>
            <a:endParaRPr lang="pl-PL" sz="8800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31AE9B05-04D2-E4E8-95F0-8CB298C59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8429" y="2763176"/>
            <a:ext cx="2943979" cy="293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762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F5DE0523-E2BF-3619-C691-DAA3A27E0FE3}"/>
              </a:ext>
            </a:extLst>
          </p:cNvPr>
          <p:cNvSpPr txBox="1"/>
          <p:nvPr/>
        </p:nvSpPr>
        <p:spPr>
          <a:xfrm>
            <a:off x="878889" y="1307561"/>
            <a:ext cx="848705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jakim stopniu stosowane kryteria wyboru projektów spełniają swoją rolę?</a:t>
            </a:r>
          </a:p>
          <a:p>
            <a:pPr algn="just"/>
            <a:endParaRPr lang="pl-PL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Czy są jednoznaczne, obiektywne, czy pozwalają wybrać najlepsze wnioski?</a:t>
            </a:r>
          </a:p>
          <a:p>
            <a:pPr algn="just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Czy wnioskodawcy zgłaszają wątpliwości odnośnie kryteriów, jakie?</a:t>
            </a:r>
          </a:p>
          <a:p>
            <a:pPr algn="just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Co można zrobić, żeby poprawić katalog kryteriów?</a:t>
            </a:r>
          </a:p>
          <a:p>
            <a:pPr algn="just"/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Czy procedury naboru, wyboru i realizacji projektów są przyjazne dla beneficjentów?</a:t>
            </a:r>
          </a:p>
          <a:p>
            <a:pPr algn="just"/>
            <a:endParaRPr lang="pl-PL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Jakie zmiany można wprowadzić w procedurach na tym etapie, by podnieść ich</a:t>
            </a:r>
          </a:p>
          <a:p>
            <a:pPr algn="just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użyteczność?</a:t>
            </a:r>
          </a:p>
          <a:p>
            <a:pPr algn="just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Jaka jest skuteczność działania biura LGD (działań animacyjnych, informacyjnopromocyjnych, doradczych)?</a:t>
            </a:r>
          </a:p>
        </p:txBody>
      </p:sp>
    </p:spTree>
    <p:extLst>
      <p:ext uri="{BB962C8B-B14F-4D97-AF65-F5344CB8AC3E}">
        <p14:creationId xmlns:p14="http://schemas.microsoft.com/office/powerpoint/2010/main" val="23537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031AF697-D387-123F-6975-2DB9EF97A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629" y="915593"/>
            <a:ext cx="8247356" cy="2513407"/>
          </a:xfrm>
        </p:spPr>
        <p:txBody>
          <a:bodyPr>
            <a:normAutofit lnSpcReduction="10000"/>
          </a:bodyPr>
          <a:lstStyle/>
          <a:p>
            <a:pPr algn="ctr"/>
            <a:endParaRPr lang="pl-PL" sz="32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pl-PL" sz="60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UDZIAŁ </a:t>
            </a:r>
          </a:p>
          <a:p>
            <a:pPr algn="ctr"/>
            <a:r>
              <a:rPr lang="pl-PL" sz="60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W WYDARZENIACH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4B4A856-BBE9-6E98-C037-41374CAB1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1450" y="3114860"/>
            <a:ext cx="2938527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383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: zaokrąglone rogi 8">
            <a:extLst>
              <a:ext uri="{FF2B5EF4-FFF2-40B4-BE49-F238E27FC236}">
                <a16:creationId xmlns:a16="http://schemas.microsoft.com/office/drawing/2014/main" id="{D7A19951-13C4-E952-4B59-6146DEC91819}"/>
              </a:ext>
            </a:extLst>
          </p:cNvPr>
          <p:cNvSpPr/>
          <p:nvPr/>
        </p:nvSpPr>
        <p:spPr>
          <a:xfrm>
            <a:off x="3346881" y="2254928"/>
            <a:ext cx="1535837" cy="830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: zaokrąglone rogi 6">
            <a:extLst>
              <a:ext uri="{FF2B5EF4-FFF2-40B4-BE49-F238E27FC236}">
                <a16:creationId xmlns:a16="http://schemas.microsoft.com/office/drawing/2014/main" id="{90A73EE1-4B99-9E6D-2EED-C40AAD0AEA44}"/>
              </a:ext>
            </a:extLst>
          </p:cNvPr>
          <p:cNvSpPr/>
          <p:nvPr/>
        </p:nvSpPr>
        <p:spPr>
          <a:xfrm>
            <a:off x="1162975" y="2254928"/>
            <a:ext cx="1882066" cy="830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dtytuł 2">
            <a:extLst>
              <a:ext uri="{FF2B5EF4-FFF2-40B4-BE49-F238E27FC236}">
                <a16:creationId xmlns:a16="http://schemas.microsoft.com/office/drawing/2014/main" id="{648B393D-1631-2EAC-F39A-2875C9664F28}"/>
              </a:ext>
            </a:extLst>
          </p:cNvPr>
          <p:cNvSpPr txBox="1">
            <a:spLocks/>
          </p:cNvSpPr>
          <p:nvPr/>
        </p:nvSpPr>
        <p:spPr>
          <a:xfrm>
            <a:off x="1074198" y="597715"/>
            <a:ext cx="4172505" cy="9398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60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Szkolenia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720BBB7F-8E1F-2806-5E95-AF08849E8E26}"/>
              </a:ext>
            </a:extLst>
          </p:cNvPr>
          <p:cNvSpPr txBox="1"/>
          <p:nvPr/>
        </p:nvSpPr>
        <p:spPr>
          <a:xfrm>
            <a:off x="1074198" y="2254928"/>
            <a:ext cx="2041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10.01.2022                        Szkolenie dla Lokalnych Grup Działania                                3 osoby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1A6B4ED-2C46-C097-6D3C-250AAC28D27E}"/>
              </a:ext>
            </a:extLst>
          </p:cNvPr>
          <p:cNvSpPr txBox="1"/>
          <p:nvPr/>
        </p:nvSpPr>
        <p:spPr>
          <a:xfrm>
            <a:off x="3346881" y="2254928"/>
            <a:ext cx="14648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Urząd Marszałkowski – wideokonferencja 3 osobodni </a:t>
            </a:r>
          </a:p>
        </p:txBody>
      </p:sp>
      <p:sp>
        <p:nvSpPr>
          <p:cNvPr id="10" name="Strzałka: w prawo 9">
            <a:extLst>
              <a:ext uri="{FF2B5EF4-FFF2-40B4-BE49-F238E27FC236}">
                <a16:creationId xmlns:a16="http://schemas.microsoft.com/office/drawing/2014/main" id="{65A6F71F-8137-F6C9-D896-BD30A4D79731}"/>
              </a:ext>
            </a:extLst>
          </p:cNvPr>
          <p:cNvSpPr/>
          <p:nvPr/>
        </p:nvSpPr>
        <p:spPr>
          <a:xfrm>
            <a:off x="3062797" y="2583403"/>
            <a:ext cx="301840" cy="1953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: zaokrąglone rogi 10">
            <a:extLst>
              <a:ext uri="{FF2B5EF4-FFF2-40B4-BE49-F238E27FC236}">
                <a16:creationId xmlns:a16="http://schemas.microsoft.com/office/drawing/2014/main" id="{89324887-7F73-9D60-345D-E05F766EF9ED}"/>
              </a:ext>
            </a:extLst>
          </p:cNvPr>
          <p:cNvSpPr/>
          <p:nvPr/>
        </p:nvSpPr>
        <p:spPr>
          <a:xfrm>
            <a:off x="3372038" y="3856298"/>
            <a:ext cx="1535837" cy="830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: zaokrąglone rogi 11">
            <a:extLst>
              <a:ext uri="{FF2B5EF4-FFF2-40B4-BE49-F238E27FC236}">
                <a16:creationId xmlns:a16="http://schemas.microsoft.com/office/drawing/2014/main" id="{93F36A1E-F17A-1A81-CA5E-D320BDDC16B8}"/>
              </a:ext>
            </a:extLst>
          </p:cNvPr>
          <p:cNvSpPr/>
          <p:nvPr/>
        </p:nvSpPr>
        <p:spPr>
          <a:xfrm>
            <a:off x="1162975" y="3356577"/>
            <a:ext cx="1882066" cy="167706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2210658-358A-D8A4-CAC9-538BFE436D57}"/>
              </a:ext>
            </a:extLst>
          </p:cNvPr>
          <p:cNvSpPr txBox="1"/>
          <p:nvPr/>
        </p:nvSpPr>
        <p:spPr>
          <a:xfrm>
            <a:off x="1046085" y="3506680"/>
            <a:ext cx="20418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1.03.2022                     Szkolenie z zakresu Procedur oceny oraz wyboru projektów do finansowania w ramach LSR LGD "Gorce-Pieniny" </a:t>
            </a:r>
          </a:p>
          <a:p>
            <a:pPr algn="ctr"/>
            <a:r>
              <a:rPr lang="pl-PL" sz="1200" dirty="0"/>
              <a:t>15 osób 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A8964F70-0553-200F-1925-B7527EDF3469}"/>
              </a:ext>
            </a:extLst>
          </p:cNvPr>
          <p:cNvSpPr txBox="1"/>
          <p:nvPr/>
        </p:nvSpPr>
        <p:spPr>
          <a:xfrm>
            <a:off x="3468212" y="4040963"/>
            <a:ext cx="1464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LGD "Gorce-Pieniny„</a:t>
            </a:r>
          </a:p>
          <a:p>
            <a:pPr algn="ctr"/>
            <a:r>
              <a:rPr lang="pl-PL" sz="1200" dirty="0"/>
              <a:t>15 osobodni </a:t>
            </a:r>
          </a:p>
        </p:txBody>
      </p:sp>
      <p:sp>
        <p:nvSpPr>
          <p:cNvPr id="15" name="Strzałka: w prawo 14">
            <a:extLst>
              <a:ext uri="{FF2B5EF4-FFF2-40B4-BE49-F238E27FC236}">
                <a16:creationId xmlns:a16="http://schemas.microsoft.com/office/drawing/2014/main" id="{CD61D5C5-BC67-C2AC-F664-BA135EC4879A}"/>
              </a:ext>
            </a:extLst>
          </p:cNvPr>
          <p:cNvSpPr/>
          <p:nvPr/>
        </p:nvSpPr>
        <p:spPr>
          <a:xfrm>
            <a:off x="3052442" y="4157321"/>
            <a:ext cx="301840" cy="1953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: zaokrąglone rogi 20">
            <a:extLst>
              <a:ext uri="{FF2B5EF4-FFF2-40B4-BE49-F238E27FC236}">
                <a16:creationId xmlns:a16="http://schemas.microsoft.com/office/drawing/2014/main" id="{E25A4A9A-DD6A-5476-A94D-2C97A9233C53}"/>
              </a:ext>
            </a:extLst>
          </p:cNvPr>
          <p:cNvSpPr/>
          <p:nvPr/>
        </p:nvSpPr>
        <p:spPr>
          <a:xfrm>
            <a:off x="3364637" y="5454394"/>
            <a:ext cx="1535837" cy="830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rostokąt: zaokrąglone rogi 21">
            <a:extLst>
              <a:ext uri="{FF2B5EF4-FFF2-40B4-BE49-F238E27FC236}">
                <a16:creationId xmlns:a16="http://schemas.microsoft.com/office/drawing/2014/main" id="{60E2BF87-392F-A566-0055-65DE92A80450}"/>
              </a:ext>
            </a:extLst>
          </p:cNvPr>
          <p:cNvSpPr/>
          <p:nvPr/>
        </p:nvSpPr>
        <p:spPr>
          <a:xfrm>
            <a:off x="1180731" y="5454394"/>
            <a:ext cx="1882066" cy="830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86174FF8-23D1-190E-B10E-FB5C42B74A16}"/>
              </a:ext>
            </a:extLst>
          </p:cNvPr>
          <p:cNvSpPr txBox="1"/>
          <p:nvPr/>
        </p:nvSpPr>
        <p:spPr>
          <a:xfrm>
            <a:off x="1091954" y="5454394"/>
            <a:ext cx="2041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29.03.2022                       Szkolenie dla Lokalnych Grup Działania</a:t>
            </a:r>
          </a:p>
          <a:p>
            <a:pPr algn="ctr"/>
            <a:r>
              <a:rPr lang="pl-PL" sz="1200" dirty="0"/>
              <a:t>1 osoba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63D4D1DD-1E72-93C9-C628-1F1A6AE199C4}"/>
              </a:ext>
            </a:extLst>
          </p:cNvPr>
          <p:cNvSpPr txBox="1"/>
          <p:nvPr/>
        </p:nvSpPr>
        <p:spPr>
          <a:xfrm>
            <a:off x="3364637" y="5454394"/>
            <a:ext cx="1464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Urząd Marszałkowski </a:t>
            </a:r>
          </a:p>
          <a:p>
            <a:pPr algn="ctr"/>
            <a:r>
              <a:rPr lang="pl-PL" sz="1200" dirty="0"/>
              <a:t>1 osobodzień </a:t>
            </a:r>
          </a:p>
        </p:txBody>
      </p:sp>
      <p:sp>
        <p:nvSpPr>
          <p:cNvPr id="25" name="Strzałka: w prawo 24">
            <a:extLst>
              <a:ext uri="{FF2B5EF4-FFF2-40B4-BE49-F238E27FC236}">
                <a16:creationId xmlns:a16="http://schemas.microsoft.com/office/drawing/2014/main" id="{416F3B87-D55F-AF1F-9EEF-583770CDE87E}"/>
              </a:ext>
            </a:extLst>
          </p:cNvPr>
          <p:cNvSpPr/>
          <p:nvPr/>
        </p:nvSpPr>
        <p:spPr>
          <a:xfrm>
            <a:off x="3080553" y="5782869"/>
            <a:ext cx="301840" cy="1953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Prostokąt: zaokrąglone rogi 30">
            <a:extLst>
              <a:ext uri="{FF2B5EF4-FFF2-40B4-BE49-F238E27FC236}">
                <a16:creationId xmlns:a16="http://schemas.microsoft.com/office/drawing/2014/main" id="{26B5AC1A-146A-3B87-4322-7EC7261CAFAB}"/>
              </a:ext>
            </a:extLst>
          </p:cNvPr>
          <p:cNvSpPr/>
          <p:nvPr/>
        </p:nvSpPr>
        <p:spPr>
          <a:xfrm>
            <a:off x="7642189" y="5454394"/>
            <a:ext cx="1535837" cy="830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Prostokąt: zaokrąglone rogi 31">
            <a:extLst>
              <a:ext uri="{FF2B5EF4-FFF2-40B4-BE49-F238E27FC236}">
                <a16:creationId xmlns:a16="http://schemas.microsoft.com/office/drawing/2014/main" id="{60ABF7B6-E4AF-3D65-C01F-E967C2FDFB6D}"/>
              </a:ext>
            </a:extLst>
          </p:cNvPr>
          <p:cNvSpPr/>
          <p:nvPr/>
        </p:nvSpPr>
        <p:spPr>
          <a:xfrm>
            <a:off x="5431644" y="5465024"/>
            <a:ext cx="1882066" cy="830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2E33B94D-B92A-0EF5-B4A7-F86C6088EA06}"/>
              </a:ext>
            </a:extLst>
          </p:cNvPr>
          <p:cNvSpPr txBox="1"/>
          <p:nvPr/>
        </p:nvSpPr>
        <p:spPr>
          <a:xfrm>
            <a:off x="5351745" y="5465024"/>
            <a:ext cx="2041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14.12.2022                    Szkolenie dla Lokalnych Grup Działania                                2 osoby</a:t>
            </a:r>
          </a:p>
        </p:txBody>
      </p: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BC60F96F-A3ED-1E49-21AD-CFB1B30B2AC8}"/>
              </a:ext>
            </a:extLst>
          </p:cNvPr>
          <p:cNvSpPr txBox="1"/>
          <p:nvPr/>
        </p:nvSpPr>
        <p:spPr>
          <a:xfrm>
            <a:off x="7668828" y="5488978"/>
            <a:ext cx="1464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Urząd Marszałkowski </a:t>
            </a:r>
          </a:p>
          <a:p>
            <a:pPr algn="ctr"/>
            <a:r>
              <a:rPr lang="pl-PL" sz="1200" dirty="0"/>
              <a:t>–2 osobodni </a:t>
            </a:r>
          </a:p>
        </p:txBody>
      </p:sp>
      <p:sp>
        <p:nvSpPr>
          <p:cNvPr id="35" name="Strzałka: w prawo 34">
            <a:extLst>
              <a:ext uri="{FF2B5EF4-FFF2-40B4-BE49-F238E27FC236}">
                <a16:creationId xmlns:a16="http://schemas.microsoft.com/office/drawing/2014/main" id="{05A07C52-797B-60A3-CC76-7B7DCEF1E97C}"/>
              </a:ext>
            </a:extLst>
          </p:cNvPr>
          <p:cNvSpPr/>
          <p:nvPr/>
        </p:nvSpPr>
        <p:spPr>
          <a:xfrm>
            <a:off x="7340349" y="5764538"/>
            <a:ext cx="301840" cy="1953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6" name="Prostokąt: zaokrąglone rogi 35">
            <a:extLst>
              <a:ext uri="{FF2B5EF4-FFF2-40B4-BE49-F238E27FC236}">
                <a16:creationId xmlns:a16="http://schemas.microsoft.com/office/drawing/2014/main" id="{C163168A-1DB4-45B7-A455-F3397E11797D}"/>
              </a:ext>
            </a:extLst>
          </p:cNvPr>
          <p:cNvSpPr/>
          <p:nvPr/>
        </p:nvSpPr>
        <p:spPr>
          <a:xfrm>
            <a:off x="7742797" y="2689922"/>
            <a:ext cx="1535837" cy="8309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Prostokąt: zaokrąglone rogi 36">
            <a:extLst>
              <a:ext uri="{FF2B5EF4-FFF2-40B4-BE49-F238E27FC236}">
                <a16:creationId xmlns:a16="http://schemas.microsoft.com/office/drawing/2014/main" id="{344391B0-2FF5-9049-BD37-37CD11B16DDF}"/>
              </a:ext>
            </a:extLst>
          </p:cNvPr>
          <p:cNvSpPr/>
          <p:nvPr/>
        </p:nvSpPr>
        <p:spPr>
          <a:xfrm>
            <a:off x="5492309" y="1518664"/>
            <a:ext cx="1882066" cy="32474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785AE158-2C84-287B-FDCB-161CBBF496D2}"/>
              </a:ext>
            </a:extLst>
          </p:cNvPr>
          <p:cNvSpPr txBox="1"/>
          <p:nvPr/>
        </p:nvSpPr>
        <p:spPr>
          <a:xfrm>
            <a:off x="5449405" y="1691701"/>
            <a:ext cx="20418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14.11.2022                     Przygotowanie członków Rady i pracowników Biura LGD do sprawnego wdrażania Lokalnej Strategii Rozwoju kierowanego przez Lokalną Społeczność LGD "Gorce-Pieniny" na lata 2016-2023        oraz                                                                     Szkolenie z zakresu Procedur oceny oraz wyboru projektów do finansowania w ramach LSR LGD "Gorce-Pieniny" " </a:t>
            </a:r>
          </a:p>
          <a:p>
            <a:pPr algn="ctr"/>
            <a:r>
              <a:rPr lang="pl-PL" sz="1200" dirty="0"/>
              <a:t>10 osób </a:t>
            </a:r>
          </a:p>
        </p:txBody>
      </p:sp>
      <p:sp>
        <p:nvSpPr>
          <p:cNvPr id="39" name="pole tekstowe 38">
            <a:extLst>
              <a:ext uri="{FF2B5EF4-FFF2-40B4-BE49-F238E27FC236}">
                <a16:creationId xmlns:a16="http://schemas.microsoft.com/office/drawing/2014/main" id="{E1BE3549-EC91-287A-AF5A-86BF08002958}"/>
              </a:ext>
            </a:extLst>
          </p:cNvPr>
          <p:cNvSpPr txBox="1"/>
          <p:nvPr/>
        </p:nvSpPr>
        <p:spPr>
          <a:xfrm>
            <a:off x="7706556" y="2819218"/>
            <a:ext cx="1464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LGD "Gorce-Pieniny„</a:t>
            </a:r>
          </a:p>
          <a:p>
            <a:pPr algn="ctr"/>
            <a:r>
              <a:rPr lang="pl-PL" sz="1200" dirty="0"/>
              <a:t>10 osobodni </a:t>
            </a:r>
          </a:p>
        </p:txBody>
      </p:sp>
      <p:sp>
        <p:nvSpPr>
          <p:cNvPr id="40" name="Strzałka: w prawo 39">
            <a:extLst>
              <a:ext uri="{FF2B5EF4-FFF2-40B4-BE49-F238E27FC236}">
                <a16:creationId xmlns:a16="http://schemas.microsoft.com/office/drawing/2014/main" id="{320D1C34-F40B-1935-A4E7-7BD6B8543D8C}"/>
              </a:ext>
            </a:extLst>
          </p:cNvPr>
          <p:cNvSpPr/>
          <p:nvPr/>
        </p:nvSpPr>
        <p:spPr>
          <a:xfrm>
            <a:off x="7404716" y="2962845"/>
            <a:ext cx="301840" cy="1953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51664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031AF697-D387-123F-6975-2DB9EF97A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8372" y="915593"/>
            <a:ext cx="8247356" cy="2513407"/>
          </a:xfrm>
        </p:spPr>
        <p:txBody>
          <a:bodyPr>
            <a:normAutofit/>
          </a:bodyPr>
          <a:lstStyle/>
          <a:p>
            <a:pPr algn="ctr"/>
            <a:endParaRPr lang="pl-PL" sz="32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pl-PL" sz="88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DYSKUSJA </a:t>
            </a:r>
            <a:endParaRPr lang="pl-PL" sz="8800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31AE9B05-04D2-E4E8-95F0-8CB298C59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8429" y="2763176"/>
            <a:ext cx="2943979" cy="293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6828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F5DE0523-E2BF-3619-C691-DAA3A27E0FE3}"/>
              </a:ext>
            </a:extLst>
          </p:cNvPr>
          <p:cNvSpPr txBox="1"/>
          <p:nvPr/>
        </p:nvSpPr>
        <p:spPr>
          <a:xfrm>
            <a:off x="878889" y="1307561"/>
            <a:ext cx="8487053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pl-PL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Jaka jest skuteczność działania biura LGD (działań animacyjnych,</a:t>
            </a:r>
          </a:p>
          <a:p>
            <a:pPr algn="just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informacyjno-promocyjnych, doradczych)?</a:t>
            </a:r>
          </a:p>
          <a:p>
            <a:pPr algn="just"/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Jakie zmiany należy wprowadzić w działaniach LGD, by skuteczniej</a:t>
            </a:r>
          </a:p>
          <a:p>
            <a:pPr algn="just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realizowała cele SRL?</a:t>
            </a:r>
          </a:p>
          <a:p>
            <a:pPr algn="just"/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Inne zagadnienia związane z procesem realizacji SRL;</a:t>
            </a:r>
          </a:p>
          <a:p>
            <a:pPr algn="just"/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Sposób wykorzystania rekomendacji.</a:t>
            </a:r>
          </a:p>
          <a:p>
            <a:pPr algn="just"/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313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7189B3BC-816A-AF1C-BBA7-7DF6D9382119}"/>
              </a:ext>
            </a:extLst>
          </p:cNvPr>
          <p:cNvSpPr txBox="1"/>
          <p:nvPr/>
        </p:nvSpPr>
        <p:spPr>
          <a:xfrm>
            <a:off x="980982" y="870503"/>
            <a:ext cx="8322815" cy="32926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5849"/>
            <a:r>
              <a:rPr lang="en-US" altLang="zh-CN" sz="4000" b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Obszar</a:t>
            </a:r>
            <a:r>
              <a:rPr lang="en-US" altLang="zh-CN" sz="4000" b="1" spc="-69" dirty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altLang="zh-CN" sz="40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LGD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60"/>
              </a:lnSpc>
            </a:pPr>
            <a:endParaRPr lang="en-US" dirty="0"/>
          </a:p>
          <a:p>
            <a:pPr marL="342900" indent="-342900" hangingPunct="0">
              <a:lnSpc>
                <a:spcPct val="99166"/>
              </a:lnSpc>
            </a:pPr>
            <a:r>
              <a:rPr lang="pl-PL" altLang="zh-CN" sz="1800" b="1" dirty="0">
                <a:solidFill>
                  <a:srgbClr val="000000"/>
                </a:solidFill>
                <a:latin typeface="Times New Roman"/>
                <a:ea typeface="Times New Roman"/>
              </a:rPr>
              <a:t>      </a:t>
            </a:r>
            <a:r>
              <a:rPr lang="en-US" altLang="zh-CN" sz="18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Obszar</a:t>
            </a:r>
            <a:r>
              <a:rPr lang="en-US" altLang="zh-CN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Times New Roman"/>
                <a:ea typeface="Times New Roman"/>
              </a:rPr>
              <a:t>LGD</a:t>
            </a:r>
            <a:r>
              <a:rPr lang="en-US" altLang="zh-CN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pl-PL" altLang="zh-CN" sz="1800" b="1" dirty="0">
                <a:solidFill>
                  <a:srgbClr val="000000"/>
                </a:solidFill>
                <a:latin typeface="Times New Roman"/>
                <a:ea typeface="Times New Roman"/>
              </a:rPr>
              <a:t>Gorce Pieniny,  </a:t>
            </a:r>
            <a:r>
              <a:rPr lang="en-US" altLang="zh-CN" sz="18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który</a:t>
            </a:r>
            <a:r>
              <a:rPr lang="en-US" altLang="zh-CN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objęty</a:t>
            </a:r>
            <a:r>
              <a:rPr lang="en-US" altLang="zh-CN" sz="1800" b="1" spc="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Times New Roman"/>
                <a:ea typeface="Times New Roman"/>
              </a:rPr>
              <a:t>jest</a:t>
            </a:r>
            <a:r>
              <a:rPr lang="en-US" altLang="zh-CN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Strategią</a:t>
            </a:r>
            <a:r>
              <a:rPr lang="en-US" altLang="zh-CN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rozwoju</a:t>
            </a:r>
            <a:r>
              <a:rPr lang="en-US" altLang="zh-CN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lokalnego</a:t>
            </a:r>
            <a:r>
              <a:rPr lang="pl-PL" altLang="zh-CN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18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kierowanego</a:t>
            </a:r>
            <a:r>
              <a:rPr lang="en-US" altLang="zh-CN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przez</a:t>
            </a:r>
            <a:r>
              <a:rPr lang="en-US" altLang="zh-CN" sz="1800" b="1" spc="-11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społeczność</a:t>
            </a:r>
            <a:r>
              <a:rPr lang="en-US" altLang="zh-CN" sz="1800" b="1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altLang="zh-CN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tworz</a:t>
            </a:r>
            <a:r>
              <a:rPr lang="pl-PL" altLang="zh-CN" sz="1800" b="1" dirty="0">
                <a:solidFill>
                  <a:srgbClr val="000000"/>
                </a:solidFill>
                <a:latin typeface="Times New Roman"/>
                <a:ea typeface="Times New Roman"/>
              </a:rPr>
              <a:t>ą</a:t>
            </a:r>
            <a:r>
              <a:rPr lang="en-US" altLang="zh-CN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pl-PL" altLang="zh-CN" sz="1800" b="1" dirty="0">
                <a:solidFill>
                  <a:srgbClr val="000000"/>
                </a:solidFill>
                <a:latin typeface="Times New Roman"/>
                <a:ea typeface="Times New Roman"/>
              </a:rPr>
              <a:t>4</a:t>
            </a:r>
            <a:r>
              <a:rPr lang="en-US" altLang="zh-CN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gmin</a:t>
            </a:r>
            <a:r>
              <a:rPr lang="en-US" altLang="zh-CN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powiatu</a:t>
            </a:r>
            <a:r>
              <a:rPr lang="en-US" altLang="zh-CN" sz="1800" b="1" spc="-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pl-PL" altLang="zh-CN" sz="1800" b="1" dirty="0">
                <a:solidFill>
                  <a:srgbClr val="000000"/>
                </a:solidFill>
                <a:latin typeface="Times New Roman"/>
                <a:ea typeface="Times New Roman"/>
              </a:rPr>
              <a:t>nowotarskiego</a:t>
            </a:r>
            <a:r>
              <a:rPr lang="en-US" altLang="zh-CN" sz="1800" b="1" dirty="0">
                <a:solidFill>
                  <a:srgbClr val="000000"/>
                </a:solidFill>
                <a:latin typeface="Times New Roman"/>
                <a:ea typeface="Times New Roman"/>
              </a:rPr>
              <a:t>:</a:t>
            </a:r>
            <a:endParaRPr lang="pl-PL" altLang="zh-CN" sz="1800" b="1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342900" indent="-342900" hangingPunct="0">
              <a:lnSpc>
                <a:spcPct val="99166"/>
              </a:lnSpc>
            </a:pPr>
            <a:endParaRPr lang="en-US" altLang="zh-CN" sz="1800" b="1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>
              <a:lnSpc>
                <a:spcPts val="1025"/>
              </a:lnSpc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pl-PL" altLang="zh-CN" sz="1800" spc="-15" dirty="0">
                <a:solidFill>
                  <a:srgbClr val="000000"/>
                </a:solidFill>
                <a:latin typeface="Times New Roman"/>
                <a:ea typeface="Times New Roman"/>
              </a:rPr>
              <a:t>Ochotnica Dolna, 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pl-PL" altLang="zh-CN" sz="1800" spc="-15" dirty="0">
                <a:solidFill>
                  <a:srgbClr val="000000"/>
                </a:solidFill>
                <a:latin typeface="Times New Roman"/>
                <a:ea typeface="Times New Roman"/>
              </a:rPr>
              <a:t>Krościenko nad Dunajcem, 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pl-PL" altLang="zh-CN" sz="1800" spc="-15" dirty="0">
                <a:solidFill>
                  <a:srgbClr val="000000"/>
                </a:solidFill>
                <a:latin typeface="Times New Roman"/>
                <a:ea typeface="Times New Roman"/>
              </a:rPr>
              <a:t>Miasto i Gmina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pl-PL" altLang="zh-CN" sz="1800" spc="-15" dirty="0">
                <a:solidFill>
                  <a:srgbClr val="000000"/>
                </a:solidFill>
                <a:latin typeface="Times New Roman"/>
                <a:ea typeface="Times New Roman"/>
              </a:rPr>
              <a:t>Czorsztyn </a:t>
            </a:r>
          </a:p>
        </p:txBody>
      </p:sp>
      <p:pic>
        <p:nvPicPr>
          <p:cNvPr id="1026" name="Picture 2" descr="Graficzna wyszukiwarka podmiotów">
            <a:extLst>
              <a:ext uri="{FF2B5EF4-FFF2-40B4-BE49-F238E27FC236}">
                <a16:creationId xmlns:a16="http://schemas.microsoft.com/office/drawing/2014/main" id="{2CEC5015-1162-7618-C1BB-09B4BC2FB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472" y="3802979"/>
            <a:ext cx="5459127" cy="262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8A169B61-058A-6706-95F5-02CC5C482781}"/>
              </a:ext>
            </a:extLst>
          </p:cNvPr>
          <p:cNvCxnSpPr/>
          <p:nvPr/>
        </p:nvCxnSpPr>
        <p:spPr>
          <a:xfrm flipV="1">
            <a:off x="6729594" y="4665215"/>
            <a:ext cx="408373" cy="2752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id="{D2982C64-935A-2AF8-C77B-ED0AE7AE12B1}"/>
              </a:ext>
            </a:extLst>
          </p:cNvPr>
          <p:cNvCxnSpPr/>
          <p:nvPr/>
        </p:nvCxnSpPr>
        <p:spPr>
          <a:xfrm flipV="1">
            <a:off x="7104356" y="5063294"/>
            <a:ext cx="408373" cy="2752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id="{BA7C5574-045C-3B35-1D81-B085865B60CD}"/>
              </a:ext>
            </a:extLst>
          </p:cNvPr>
          <p:cNvCxnSpPr>
            <a:cxnSpLocks/>
          </p:cNvCxnSpPr>
          <p:nvPr/>
        </p:nvCxnSpPr>
        <p:spPr>
          <a:xfrm flipV="1">
            <a:off x="7858635" y="5683794"/>
            <a:ext cx="434427" cy="238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A9499490-042A-2081-F068-7089629C0C92}"/>
              </a:ext>
            </a:extLst>
          </p:cNvPr>
          <p:cNvCxnSpPr>
            <a:cxnSpLocks/>
          </p:cNvCxnSpPr>
          <p:nvPr/>
        </p:nvCxnSpPr>
        <p:spPr>
          <a:xfrm>
            <a:off x="6537784" y="5454026"/>
            <a:ext cx="513106" cy="6976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6F14535-54EB-EB47-EACB-C35B7B475D90}"/>
              </a:ext>
            </a:extLst>
          </p:cNvPr>
          <p:cNvSpPr txBox="1"/>
          <p:nvPr/>
        </p:nvSpPr>
        <p:spPr>
          <a:xfrm>
            <a:off x="7108055" y="4558781"/>
            <a:ext cx="14115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b="1" dirty="0">
                <a:solidFill>
                  <a:schemeClr val="accent2">
                    <a:lumMod val="50000"/>
                  </a:schemeClr>
                </a:solidFill>
              </a:rPr>
              <a:t>1. Ochotnica Dolna 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D1BB147-9671-3E74-1EF7-AAA3D3A122C7}"/>
              </a:ext>
            </a:extLst>
          </p:cNvPr>
          <p:cNvSpPr txBox="1"/>
          <p:nvPr/>
        </p:nvSpPr>
        <p:spPr>
          <a:xfrm>
            <a:off x="7512729" y="4969881"/>
            <a:ext cx="17172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b="1" dirty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pl-PL" sz="9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. </a:t>
            </a:r>
            <a:r>
              <a:rPr lang="pl-PL" altLang="zh-CN" sz="900" b="1" spc="-15" dirty="0">
                <a:solidFill>
                  <a:schemeClr val="accent2">
                    <a:lumMod val="50000"/>
                  </a:schemeClr>
                </a:solidFill>
                <a:latin typeface="+mj-lt"/>
                <a:ea typeface="Times New Roman"/>
              </a:rPr>
              <a:t>Krościenko nad Dunajcem</a:t>
            </a:r>
            <a:endParaRPr lang="pl-PL" sz="9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BF4014EB-3D3B-3D9E-972C-82EB4CB66A51}"/>
              </a:ext>
            </a:extLst>
          </p:cNvPr>
          <p:cNvSpPr txBox="1"/>
          <p:nvPr/>
        </p:nvSpPr>
        <p:spPr>
          <a:xfrm>
            <a:off x="8293062" y="5643353"/>
            <a:ext cx="1717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b="1" dirty="0">
                <a:solidFill>
                  <a:schemeClr val="accent2">
                    <a:lumMod val="50000"/>
                  </a:schemeClr>
                </a:solidFill>
              </a:rPr>
              <a:t>3</a:t>
            </a:r>
            <a:r>
              <a:rPr lang="pl-PL" sz="9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. </a:t>
            </a:r>
            <a:r>
              <a:rPr lang="pl-PL" altLang="zh-CN" sz="900" b="1" spc="-15" dirty="0">
                <a:solidFill>
                  <a:schemeClr val="accent2">
                    <a:lumMod val="50000"/>
                  </a:schemeClr>
                </a:solidFill>
                <a:latin typeface="+mj-lt"/>
                <a:ea typeface="Times New Roman"/>
              </a:rPr>
              <a:t>Miasto i Gmina Szczawnic</a:t>
            </a:r>
            <a:endParaRPr lang="en-US" altLang="zh-CN" sz="900" b="1" dirty="0">
              <a:solidFill>
                <a:schemeClr val="accent2">
                  <a:lumMod val="50000"/>
                </a:schemeClr>
              </a:solidFill>
              <a:latin typeface="+mj-lt"/>
              <a:ea typeface="Times New Roman"/>
            </a:endParaRPr>
          </a:p>
          <a:p>
            <a:endParaRPr lang="pl-PL" sz="9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D5131B53-CF9B-50EB-32AA-5D0E2A61CE77}"/>
              </a:ext>
            </a:extLst>
          </p:cNvPr>
          <p:cNvSpPr txBox="1"/>
          <p:nvPr/>
        </p:nvSpPr>
        <p:spPr>
          <a:xfrm>
            <a:off x="7066176" y="6149620"/>
            <a:ext cx="1717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b="1" dirty="0">
                <a:solidFill>
                  <a:schemeClr val="accent2">
                    <a:lumMod val="50000"/>
                  </a:schemeClr>
                </a:solidFill>
              </a:rPr>
              <a:t>4</a:t>
            </a:r>
            <a:r>
              <a:rPr lang="pl-PL" sz="9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. </a:t>
            </a:r>
            <a:r>
              <a:rPr lang="pl-PL" altLang="zh-CN" sz="900" b="1" spc="-15" dirty="0">
                <a:solidFill>
                  <a:schemeClr val="accent2">
                    <a:lumMod val="50000"/>
                  </a:schemeClr>
                </a:solidFill>
                <a:latin typeface="+mj-lt"/>
                <a:ea typeface="Times New Roman"/>
              </a:rPr>
              <a:t>Czorsztyn</a:t>
            </a:r>
            <a:endParaRPr lang="en-US" altLang="zh-CN" sz="900" b="1" dirty="0">
              <a:solidFill>
                <a:schemeClr val="accent2">
                  <a:lumMod val="50000"/>
                </a:schemeClr>
              </a:solidFill>
              <a:latin typeface="+mj-lt"/>
              <a:ea typeface="Times New Roman"/>
            </a:endParaRPr>
          </a:p>
          <a:p>
            <a:endParaRPr lang="pl-PL" sz="900" b="1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934645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031AF697-D387-123F-6975-2DB9EF97A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7464" y="1448253"/>
            <a:ext cx="8247356" cy="2513407"/>
          </a:xfrm>
        </p:spPr>
        <p:txBody>
          <a:bodyPr>
            <a:normAutofit fontScale="77500" lnSpcReduction="20000"/>
          </a:bodyPr>
          <a:lstStyle/>
          <a:p>
            <a:pPr algn="ctr"/>
            <a:endParaRPr lang="pl-PL" sz="32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pl-PL" sz="60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PRZYKLADOWE </a:t>
            </a:r>
          </a:p>
          <a:p>
            <a:pPr algn="ctr"/>
            <a:r>
              <a:rPr lang="pl-PL" sz="60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DOFINANSOWANE </a:t>
            </a:r>
          </a:p>
          <a:p>
            <a:pPr algn="ctr"/>
            <a:r>
              <a:rPr lang="pl-PL" sz="60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PROJEKTY</a:t>
            </a:r>
          </a:p>
        </p:txBody>
      </p:sp>
    </p:spTree>
    <p:extLst>
      <p:ext uri="{BB962C8B-B14F-4D97-AF65-F5344CB8AC3E}">
        <p14:creationId xmlns:p14="http://schemas.microsoft.com/office/powerpoint/2010/main" val="31034832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74D803B-617D-4ECD-83FA-1BBB3FA585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36753" y="124027"/>
            <a:ext cx="4108859" cy="5238426"/>
          </a:xfrm>
        </p:spPr>
        <p:txBody>
          <a:bodyPr>
            <a:noAutofit/>
          </a:bodyPr>
          <a:lstStyle/>
          <a:p>
            <a:pPr algn="just"/>
            <a:r>
              <a:rPr lang="pl-PL" sz="1600" dirty="0">
                <a:solidFill>
                  <a:schemeClr val="tx1"/>
                </a:solidFill>
                <a:latin typeface="+mn-lt"/>
              </a:rPr>
              <a:t>Projekt pn. </a:t>
            </a:r>
            <a:r>
              <a:rPr lang="pl-PL" sz="1600" b="1" dirty="0">
                <a:solidFill>
                  <a:schemeClr val="tx1"/>
                </a:solidFill>
                <a:latin typeface="+mn-lt"/>
              </a:rPr>
              <a:t>„Kultura Ludowa Pienin i Gorców” </a:t>
            </a:r>
            <a:r>
              <a:rPr lang="pl-PL" sz="1600" dirty="0">
                <a:solidFill>
                  <a:schemeClr val="tx1"/>
                </a:solidFill>
                <a:latin typeface="+mn-lt"/>
              </a:rPr>
              <a:t>dofinansowana ze  środków Narodowego Centrum Kultury w ramach programu „</a:t>
            </a:r>
            <a:r>
              <a:rPr lang="pl-PL" sz="1600" dirty="0" err="1">
                <a:solidFill>
                  <a:schemeClr val="tx1"/>
                </a:solidFill>
                <a:latin typeface="+mn-lt"/>
              </a:rPr>
              <a:t>EtnoPolska</a:t>
            </a:r>
            <a:r>
              <a:rPr lang="pl-PL" sz="1600" dirty="0">
                <a:solidFill>
                  <a:schemeClr val="tx1"/>
                </a:solidFill>
                <a:latin typeface="+mn-lt"/>
              </a:rPr>
              <a:t> 2019”.</a:t>
            </a:r>
          </a:p>
          <a:p>
            <a:pPr algn="just"/>
            <a:r>
              <a:rPr lang="pl-PL" sz="1600" dirty="0">
                <a:solidFill>
                  <a:schemeClr val="tx1"/>
                </a:solidFill>
                <a:latin typeface="+mn-lt"/>
              </a:rPr>
              <a:t>Projekt miał na celu zachowanie i kontynuację zanikających form kultury ludowej na obszarze Pienin i Gorców poprzez edukację regionalną młodzieży. Było to kolejne przedsięwzięcie Stowarzyszenia dot. wzmacniania tożsamości kulturowej. </a:t>
            </a:r>
          </a:p>
          <a:p>
            <a:pPr algn="just"/>
            <a:r>
              <a:rPr lang="pl-PL" sz="1600" dirty="0">
                <a:solidFill>
                  <a:schemeClr val="tx1"/>
                </a:solidFill>
                <a:latin typeface="+mn-lt"/>
              </a:rPr>
              <a:t>Projekt obejmował organizację warsztatów z twórcami ludowymi pochodzącymi i tworzącymi na terenie Pienin i Gorców, wydanie publikacji o ich twórczości, a także organizację wystawy prac twórców i uczestników warsztatów.</a:t>
            </a:r>
          </a:p>
          <a:p>
            <a:pPr algn="just"/>
            <a:r>
              <a:rPr lang="pl-PL" sz="1600" dirty="0">
                <a:solidFill>
                  <a:schemeClr val="tx1"/>
                </a:solidFill>
                <a:latin typeface="+mn-lt"/>
              </a:rPr>
              <a:t>Wydanie publikacji przedstawiało krótki życiorys i opis dorobku twórców ludowych, a także relację z warsztatów z młodzieżą. Stanowi trwałą formą uchwycenia zjawisk kultury ludowej i możliwością przekazania jej następnym pokoleniom. </a:t>
            </a:r>
          </a:p>
          <a:p>
            <a:r>
              <a:rPr lang="pl-PL" sz="1800" dirty="0">
                <a:solidFill>
                  <a:schemeClr val="tx1"/>
                </a:solidFill>
                <a:latin typeface="+mn-lt"/>
              </a:rPr>
              <a:t>Całkowity koszt projektu: </a:t>
            </a:r>
            <a:r>
              <a:rPr lang="en-US" sz="1800" b="1" dirty="0">
                <a:solidFill>
                  <a:schemeClr val="tx1"/>
                </a:solidFill>
              </a:rPr>
              <a:t>53 578,00 </a:t>
            </a:r>
            <a:r>
              <a:rPr lang="pl-PL" sz="1800" b="1" dirty="0">
                <a:solidFill>
                  <a:schemeClr val="tx1"/>
                </a:solidFill>
                <a:latin typeface="+mn-lt"/>
              </a:rPr>
              <a:t>zł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187F00F-17B2-43B8-BBA0-E1E4341F37BB}"/>
              </a:ext>
            </a:extLst>
          </p:cNvPr>
          <p:cNvSpPr/>
          <p:nvPr/>
        </p:nvSpPr>
        <p:spPr>
          <a:xfrm>
            <a:off x="1524002" y="126458"/>
            <a:ext cx="5035139" cy="81948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020FB8B7-7A65-40A4-A09D-F9AC76D438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00161" y="201755"/>
            <a:ext cx="5012751" cy="676927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642D"/>
                </a:solidFill>
                <a:latin typeface="+mn-lt"/>
              </a:rPr>
              <a:t>„</a:t>
            </a:r>
            <a:r>
              <a:rPr lang="en-US" sz="3600" dirty="0">
                <a:solidFill>
                  <a:srgbClr val="00642D"/>
                </a:solidFill>
              </a:rPr>
              <a:t>KULTURA LUDOWA PIENIN I GORCÓW</a:t>
            </a:r>
            <a:r>
              <a:rPr lang="en-US" sz="3600" dirty="0">
                <a:solidFill>
                  <a:srgbClr val="00642D"/>
                </a:solidFill>
                <a:latin typeface="+mn-lt"/>
              </a:rPr>
              <a:t>”</a:t>
            </a:r>
            <a:endParaRPr lang="pl-PL" sz="3600" dirty="0">
              <a:solidFill>
                <a:srgbClr val="00642D"/>
              </a:solidFill>
              <a:latin typeface="+mn-lt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6A5D882-940C-4C03-801B-0705962D52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93" y="1488495"/>
            <a:ext cx="2147357" cy="42933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FF9CEACF-0553-4BF4-B1F9-F92B8482C7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520" y="2035961"/>
            <a:ext cx="2147357" cy="27860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2A8E70F-5329-4B50-840E-75CFE3FE4E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691" y="5065360"/>
            <a:ext cx="1977428" cy="84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7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74D803B-617D-4ECD-83FA-1BBB3FA585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59141" y="227892"/>
            <a:ext cx="4573457" cy="5238426"/>
          </a:xfrm>
        </p:spPr>
        <p:txBody>
          <a:bodyPr>
            <a:noAutofit/>
          </a:bodyPr>
          <a:lstStyle/>
          <a:p>
            <a:pPr algn="just"/>
            <a:r>
              <a:rPr lang="pl-PL" sz="1600" dirty="0">
                <a:solidFill>
                  <a:schemeClr val="tx1"/>
                </a:solidFill>
                <a:latin typeface="+mn-lt"/>
              </a:rPr>
              <a:t>Projekt pn. Opera „Zamek na Czorsztynie, czyli </a:t>
            </a:r>
            <a:r>
              <a:rPr lang="pl-PL" sz="1600" dirty="0" err="1">
                <a:solidFill>
                  <a:schemeClr val="tx1"/>
                </a:solidFill>
                <a:latin typeface="+mn-lt"/>
              </a:rPr>
              <a:t>Bojomir</a:t>
            </a:r>
            <a:r>
              <a:rPr lang="pl-PL" sz="1600" dirty="0">
                <a:solidFill>
                  <a:schemeClr val="tx1"/>
                </a:solidFill>
                <a:latin typeface="+mn-lt"/>
              </a:rPr>
              <a:t> i Wanda” K. Kurpińskiego, dofinansowana ze  środków Ministra Kultury i Dziedzictwa Narodowego w ramach programu „Kultura Dostępna 2020”. „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Dofinansowani</a:t>
            </a:r>
            <a:r>
              <a:rPr lang="pl-PL" sz="1600" dirty="0">
                <a:solidFill>
                  <a:schemeClr val="tx1"/>
                </a:solidFill>
                <a:latin typeface="+mn-lt"/>
              </a:rPr>
              <a:t>e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wkładu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własnego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do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projektów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finansowanych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z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funduszy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zewnętrznych</a:t>
            </a:r>
            <a:r>
              <a:rPr lang="pl-PL" sz="1600" dirty="0">
                <a:solidFill>
                  <a:schemeClr val="tx1"/>
                </a:solidFill>
                <a:latin typeface="+mn-lt"/>
              </a:rPr>
              <a:t>” Województwa Małopolskiego.</a:t>
            </a:r>
          </a:p>
          <a:p>
            <a:pPr algn="just"/>
            <a:r>
              <a:rPr lang="pl-PL" sz="1600" dirty="0">
                <a:solidFill>
                  <a:schemeClr val="tx1"/>
                </a:solidFill>
                <a:latin typeface="+mn-lt"/>
              </a:rPr>
              <a:t>Była to druga odsłona tego dzieła w nietypowym jak na operę miejscu w ruinach Zamku Wronin w Czorsztynie. Pierwsza odbyła się w lipcu 2016 roku i odniosła wielki sukces w Pieninach.</a:t>
            </a:r>
          </a:p>
          <a:p>
            <a:pPr algn="just"/>
            <a:r>
              <a:rPr lang="pl-PL" sz="1600" dirty="0">
                <a:solidFill>
                  <a:schemeClr val="tx1"/>
                </a:solidFill>
                <a:latin typeface="+mn-lt"/>
              </a:rPr>
              <a:t>Opera odbyła się w oryginalnym miejscu libretta Karola Kurpińskiego, łączyła w sobie mroczne klimaty podparte elementami komediowymi.</a:t>
            </a:r>
          </a:p>
          <a:p>
            <a:pPr algn="just"/>
            <a:r>
              <a:rPr lang="pl-PL" sz="1600" dirty="0">
                <a:solidFill>
                  <a:schemeClr val="tx1"/>
                </a:solidFill>
                <a:latin typeface="+mn-lt"/>
              </a:rPr>
              <a:t>Wydarzenie wspierała Tatrzańska Orkiestra Klimatyczna pod batutą Agnieszki </a:t>
            </a:r>
            <a:r>
              <a:rPr lang="pl-PL" sz="1600" dirty="0" err="1">
                <a:solidFill>
                  <a:schemeClr val="tx1"/>
                </a:solidFill>
                <a:latin typeface="+mn-lt"/>
              </a:rPr>
              <a:t>Kreiner</a:t>
            </a:r>
            <a:r>
              <a:rPr lang="pl-PL" sz="1600" dirty="0">
                <a:solidFill>
                  <a:schemeClr val="tx1"/>
                </a:solidFill>
                <a:latin typeface="+mn-lt"/>
              </a:rPr>
              <a:t>. Reżyserem spektaklu ponownie został Błażej Peszek. Solistami oraz pomysłodawcami wydarzenia byli utalentowani, młodzi artyści, w tym mieszkanka Szczawnicy Ewa Walkowska.</a:t>
            </a:r>
          </a:p>
          <a:p>
            <a:pPr algn="just"/>
            <a:r>
              <a:rPr lang="pl-PL" sz="1800" dirty="0">
                <a:solidFill>
                  <a:schemeClr val="tx1"/>
                </a:solidFill>
                <a:latin typeface="+mn-lt"/>
              </a:rPr>
              <a:t>Całkowity koszt projektu: </a:t>
            </a:r>
            <a:r>
              <a:rPr lang="en-US" sz="1800" b="1" dirty="0">
                <a:solidFill>
                  <a:schemeClr val="tx1"/>
                </a:solidFill>
              </a:rPr>
              <a:t>38 600,00 </a:t>
            </a:r>
            <a:r>
              <a:rPr lang="en-US" sz="1800" b="1" dirty="0" err="1">
                <a:solidFill>
                  <a:schemeClr val="tx1"/>
                </a:solidFill>
              </a:rPr>
              <a:t>zł</a:t>
            </a:r>
            <a:endParaRPr lang="pl-PL" sz="18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pl-PL" sz="1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187F00F-17B2-43B8-BBA0-E1E4341F37BB}"/>
              </a:ext>
            </a:extLst>
          </p:cNvPr>
          <p:cNvSpPr/>
          <p:nvPr/>
        </p:nvSpPr>
        <p:spPr>
          <a:xfrm>
            <a:off x="1524002" y="126458"/>
            <a:ext cx="5035139" cy="81948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020FB8B7-7A65-40A4-A09D-F9AC76D438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4805" y="216287"/>
            <a:ext cx="6083776" cy="676927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642D"/>
                </a:solidFill>
              </a:rPr>
              <a:t>OPERA "ZAMEK </a:t>
            </a:r>
            <a:r>
              <a:rPr lang="pl-PL" sz="3200" dirty="0">
                <a:solidFill>
                  <a:srgbClr val="00642D"/>
                </a:solidFill>
              </a:rPr>
              <a:t>NA</a:t>
            </a:r>
            <a:r>
              <a:rPr lang="en-US" sz="3200" dirty="0">
                <a:solidFill>
                  <a:srgbClr val="00642D"/>
                </a:solidFill>
              </a:rPr>
              <a:t> CZORSZTYNIE, CZYLI BOJOMIR I WANDA" </a:t>
            </a:r>
            <a:endParaRPr lang="pl-PL" sz="3200" dirty="0">
              <a:solidFill>
                <a:srgbClr val="00642D"/>
              </a:solidFill>
              <a:latin typeface="+mn-lt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6A5D882-940C-4C03-801B-0705962D52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03" y="1513726"/>
            <a:ext cx="2791968" cy="3952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FF9CEACF-0553-4BF4-B1F9-F92B8482C7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199" y="3645143"/>
            <a:ext cx="2720522" cy="18211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56ADB35-935D-4208-BF33-88192DAEE4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676" y="5762941"/>
            <a:ext cx="2275649" cy="75048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088B9C9-FA5B-455D-8541-9231B84996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126" y="5891234"/>
            <a:ext cx="2162455" cy="49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2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74D803B-617D-4ECD-83FA-1BBB3FA585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96099" y="439101"/>
            <a:ext cx="4366084" cy="5644106"/>
          </a:xfrm>
        </p:spPr>
        <p:txBody>
          <a:bodyPr>
            <a:noAutofit/>
          </a:bodyPr>
          <a:lstStyle/>
          <a:p>
            <a:pPr lvl="0" algn="just"/>
            <a:r>
              <a:rPr lang="pl-PL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W roku 2019 roku rozpoczął realizację </a:t>
            </a:r>
            <a:r>
              <a:rPr lang="pl-PL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operacji własnej pn. „EKO WZMACNIACZ”</a:t>
            </a:r>
            <a:r>
              <a:rPr lang="pl-PL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, w zakresie wzmocnienia kapitału społecznego, w tym przez podnoszenie wiedzy społeczności lokalnej w zakresie ochrony środowiska i zmian klimatycznych. Projekt zakończony  w sierpniu 2021 roku. </a:t>
            </a:r>
          </a:p>
          <a:p>
            <a:pPr lvl="0" algn="just"/>
            <a:r>
              <a:rPr lang="pl-PL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Projekt składał się z kilku działań: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Organizacja konkursu rysunkowego;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Wydanie kalendarza, gadżety ekologiczne;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Wycieczka ekologiczna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Stworzenie gier terenowych tzw. QUESTY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Piknik ekologiczny w Szczawnicy</a:t>
            </a:r>
          </a:p>
          <a:p>
            <a:pPr algn="just"/>
            <a:endParaRPr lang="pl-PL" sz="18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algn="just"/>
            <a:r>
              <a:rPr lang="pl-PL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Całkowity koszt projektu: </a:t>
            </a:r>
            <a:r>
              <a:rPr lang="en-US" sz="1800" b="1" dirty="0">
                <a:solidFill>
                  <a:schemeClr val="tx1"/>
                </a:solidFill>
                <a:latin typeface="+mn-lt"/>
              </a:rPr>
              <a:t>52 806,74 </a:t>
            </a:r>
            <a:r>
              <a:rPr lang="en-US" sz="1800" b="1" dirty="0" err="1">
                <a:solidFill>
                  <a:schemeClr val="tx1"/>
                </a:solidFill>
                <a:latin typeface="+mn-lt"/>
              </a:rPr>
              <a:t>zł</a:t>
            </a:r>
            <a:endParaRPr lang="pl-PL" sz="1800" b="1" dirty="0">
              <a:solidFill>
                <a:schemeClr val="tx1"/>
              </a:solidFill>
              <a:latin typeface="+mn-lt"/>
              <a:ea typeface="Times New Roman" panose="02020603050405020304" pitchFamily="18" charset="0"/>
            </a:endParaRPr>
          </a:p>
          <a:p>
            <a:endParaRPr lang="pl-PL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187F00F-17B2-43B8-BBA0-E1E4341F37BB}"/>
              </a:ext>
            </a:extLst>
          </p:cNvPr>
          <p:cNvSpPr/>
          <p:nvPr/>
        </p:nvSpPr>
        <p:spPr>
          <a:xfrm>
            <a:off x="1524002" y="126458"/>
            <a:ext cx="5035139" cy="81948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020FB8B7-7A65-40A4-A09D-F9AC76D438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65829" y="216287"/>
            <a:ext cx="5012751" cy="676927"/>
          </a:xfrm>
        </p:spPr>
        <p:txBody>
          <a:bodyPr>
            <a:noAutofit/>
          </a:bodyPr>
          <a:lstStyle/>
          <a:p>
            <a:r>
              <a:rPr lang="pl-PL" sz="3200" dirty="0">
                <a:solidFill>
                  <a:srgbClr val="00642D"/>
                </a:solidFill>
              </a:rPr>
              <a:t>„</a:t>
            </a:r>
            <a:r>
              <a:rPr lang="pl-PL" sz="3200" dirty="0" err="1">
                <a:solidFill>
                  <a:srgbClr val="00642D"/>
                </a:solidFill>
              </a:rPr>
              <a:t>EKOwzmacniacz</a:t>
            </a:r>
            <a:r>
              <a:rPr lang="en-US" sz="3200" dirty="0">
                <a:solidFill>
                  <a:srgbClr val="00642D"/>
                </a:solidFill>
              </a:rPr>
              <a:t>" </a:t>
            </a:r>
            <a:endParaRPr lang="pl-PL" sz="3200" i="1" dirty="0">
              <a:solidFill>
                <a:srgbClr val="00642D"/>
              </a:solidFill>
              <a:latin typeface="+mn-lt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DA2801B6-7256-41BA-BD34-86EB43C8420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96" y="995358"/>
            <a:ext cx="3994550" cy="28483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A1B23256-783C-473C-BD12-6D8B40C552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420" y="2123330"/>
            <a:ext cx="4040937" cy="22756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C6DF22AD-060C-4A3A-9405-3BAD0248C9B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360999" y="3308813"/>
            <a:ext cx="3034198" cy="22756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3ADDED7-0C99-490B-94F0-0D72B661E2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0" y="6127159"/>
            <a:ext cx="3992880" cy="73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11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74D803B-617D-4ECD-83FA-1BBB3FA585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59141" y="227892"/>
            <a:ext cx="4511313" cy="5238426"/>
          </a:xfrm>
        </p:spPr>
        <p:txBody>
          <a:bodyPr>
            <a:noAutofit/>
          </a:bodyPr>
          <a:lstStyle/>
          <a:p>
            <a:pPr algn="just"/>
            <a:r>
              <a:rPr lang="pl-PL" sz="1800" dirty="0">
                <a:solidFill>
                  <a:schemeClr val="tx1"/>
                </a:solidFill>
                <a:latin typeface="+mn-lt"/>
              </a:rPr>
              <a:t>Bezzwrotna dotacja w ramach Programu Ministra Kultury i Dziedzictwa Narodowego - Kultura ludowa i tradycyjna 2020.</a:t>
            </a:r>
          </a:p>
          <a:p>
            <a:pPr algn="just"/>
            <a:r>
              <a:rPr lang="pl-PL" sz="1800" dirty="0">
                <a:solidFill>
                  <a:schemeClr val="tx1"/>
                </a:solidFill>
                <a:latin typeface="+mn-lt"/>
              </a:rPr>
              <a:t>Dotacja w wysokości 20 tys. zł. została przeznaczona na zadanie </a:t>
            </a:r>
            <a:r>
              <a:rPr lang="pl-PL" sz="1800" dirty="0" err="1">
                <a:solidFill>
                  <a:schemeClr val="tx1"/>
                </a:solidFill>
                <a:latin typeface="+mn-lt"/>
              </a:rPr>
              <a:t>pn</a:t>
            </a:r>
            <a:r>
              <a:rPr lang="pl-PL" sz="1800" dirty="0">
                <a:solidFill>
                  <a:schemeClr val="tx1"/>
                </a:solidFill>
                <a:latin typeface="+mn-lt"/>
              </a:rPr>
              <a:t>: </a:t>
            </a:r>
            <a:r>
              <a:rPr lang="pl-PL" sz="1800" b="1" dirty="0">
                <a:solidFill>
                  <a:schemeClr val="tx1"/>
                </a:solidFill>
                <a:latin typeface="+mn-lt"/>
              </a:rPr>
              <a:t>„Tkamy pod Trzema Koronami”, </a:t>
            </a:r>
            <a:r>
              <a:rPr lang="pl-PL" sz="1800" dirty="0">
                <a:solidFill>
                  <a:schemeClr val="tx1"/>
                </a:solidFill>
                <a:latin typeface="+mn-lt"/>
              </a:rPr>
              <a:t>którego celem było przeprowadzenie zajęć w zakresie tkania na krosnach wśród młodego pokolenia. Zajęcia odbywały się w Izbie Regionalnej w Sromowcach Wyżnych przez okres ośmiu miesięcy, a poprowadziła je jak w poprzednich latach Pani Stanisława Krupa.</a:t>
            </a:r>
          </a:p>
          <a:p>
            <a:pPr algn="just"/>
            <a:r>
              <a:rPr lang="pl-PL" sz="1800" dirty="0">
                <a:solidFill>
                  <a:schemeClr val="tx1"/>
                </a:solidFill>
                <a:latin typeface="+mn-lt"/>
              </a:rPr>
              <a:t>W ramach projektu został stworzony film promocyjno-edukacyjny mający na celu pokazanie procesu wytwarzania regionalnych tkanin wykonywanych ręcznie na krosnach tkackich. </a:t>
            </a:r>
          </a:p>
          <a:p>
            <a:pPr algn="just"/>
            <a:r>
              <a:rPr lang="pl-PL" sz="1800" dirty="0">
                <a:solidFill>
                  <a:schemeClr val="tx1"/>
                </a:solidFill>
                <a:latin typeface="+mn-lt"/>
              </a:rPr>
              <a:t>Całkowity koszt projektu: </a:t>
            </a:r>
            <a:r>
              <a:rPr lang="pl-PL" sz="1800" b="1" dirty="0">
                <a:solidFill>
                  <a:schemeClr val="tx1"/>
                </a:solidFill>
                <a:latin typeface="+mn-lt"/>
              </a:rPr>
              <a:t>20 000 zł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187F00F-17B2-43B8-BBA0-E1E4341F37BB}"/>
              </a:ext>
            </a:extLst>
          </p:cNvPr>
          <p:cNvSpPr/>
          <p:nvPr/>
        </p:nvSpPr>
        <p:spPr>
          <a:xfrm>
            <a:off x="1524002" y="126458"/>
            <a:ext cx="5035139" cy="81948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020FB8B7-7A65-40A4-A09D-F9AC76D438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65829" y="216287"/>
            <a:ext cx="5012751" cy="67692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642D"/>
                </a:solidFill>
                <a:latin typeface="+mn-lt"/>
              </a:rPr>
              <a:t>„</a:t>
            </a:r>
            <a:r>
              <a:rPr lang="en-US" dirty="0"/>
              <a:t> </a:t>
            </a:r>
            <a:r>
              <a:rPr lang="en-US" dirty="0">
                <a:solidFill>
                  <a:srgbClr val="00642D"/>
                </a:solidFill>
              </a:rPr>
              <a:t>TKAMY POD TRZEMA KORONAMI </a:t>
            </a:r>
            <a:r>
              <a:rPr lang="en-US" dirty="0">
                <a:solidFill>
                  <a:srgbClr val="00642D"/>
                </a:solidFill>
                <a:latin typeface="+mn-lt"/>
              </a:rPr>
              <a:t>”</a:t>
            </a:r>
            <a:endParaRPr lang="pl-PL" sz="3600" dirty="0">
              <a:solidFill>
                <a:srgbClr val="00642D"/>
              </a:solidFill>
              <a:latin typeface="+mn-lt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6A5D882-940C-4C03-801B-0705962D52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5" y="1590353"/>
            <a:ext cx="3630407" cy="23720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2452A2A-4B24-4D9F-ACB7-774B8AB64B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34" y="3304286"/>
            <a:ext cx="3418130" cy="22865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FF9CEACF-0553-4BF4-B1F9-F92B8482C7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68933" y="2564547"/>
            <a:ext cx="3239292" cy="21669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FB224A-D6AD-40E3-93E7-20F305DFC3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766" y="5590828"/>
            <a:ext cx="1520951" cy="114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57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74D803B-617D-4ECD-83FA-1BBB3FA585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8379" y="227892"/>
            <a:ext cx="5035139" cy="5238426"/>
          </a:xfrm>
        </p:spPr>
        <p:txBody>
          <a:bodyPr>
            <a:noAutofit/>
          </a:bodyPr>
          <a:lstStyle/>
          <a:p>
            <a:pPr algn="just"/>
            <a:r>
              <a:rPr lang="pl-PL" sz="1600" b="1" dirty="0">
                <a:solidFill>
                  <a:schemeClr val="tx1"/>
                </a:solidFill>
                <a:latin typeface="+mn-lt"/>
              </a:rPr>
              <a:t>Projekt  pn. „W dawnej kuchni Pienin i Gorców” </a:t>
            </a:r>
            <a:r>
              <a:rPr lang="pl-PL" sz="1600" dirty="0">
                <a:solidFill>
                  <a:schemeClr val="tx1"/>
                </a:solidFill>
                <a:latin typeface="+mn-lt"/>
              </a:rPr>
              <a:t>w ramach otwartego konkursu ofert na realizację zadań publicznych</a:t>
            </a:r>
            <a:r>
              <a:rPr lang="pl-PL" sz="1600" b="1" dirty="0">
                <a:solidFill>
                  <a:schemeClr val="tx1"/>
                </a:solidFill>
                <a:latin typeface="+mn-lt"/>
              </a:rPr>
              <a:t> Województwa Małopolskiego w dziedzinie kultury w 2020 r. pn. „Mecenat Małopolski – I edycja”.</a:t>
            </a:r>
            <a:endParaRPr lang="pl-PL" sz="1600" dirty="0">
              <a:solidFill>
                <a:schemeClr val="tx1"/>
              </a:solidFill>
              <a:latin typeface="+mn-lt"/>
            </a:endParaRPr>
          </a:p>
          <a:p>
            <a:pPr algn="just"/>
            <a:r>
              <a:rPr lang="pl-PL" sz="1600" b="1" dirty="0">
                <a:solidFill>
                  <a:schemeClr val="tx1"/>
                </a:solidFill>
                <a:latin typeface="+mn-lt"/>
              </a:rPr>
              <a:t>Celem głównym zadania była</a:t>
            </a:r>
            <a:r>
              <a:rPr lang="pl-PL" sz="1600" dirty="0">
                <a:solidFill>
                  <a:schemeClr val="tx1"/>
                </a:solidFill>
                <a:latin typeface="+mn-lt"/>
              </a:rPr>
              <a:t> promocja i podnoszenie jakości produktów turystyki kulinarnej regionu pienińsko - gorczańskiego w oparciu o autentyczne elementy wynikające z lokalnej tradycji, historii i dziedzictwa kulturowego. </a:t>
            </a:r>
            <a:r>
              <a:rPr lang="pl-PL" sz="1600" b="1" dirty="0">
                <a:solidFill>
                  <a:schemeClr val="tx1"/>
                </a:solidFill>
                <a:latin typeface="+mn-lt"/>
              </a:rPr>
              <a:t>W ramach projektu zostały zrealizowane następujące zadania</a:t>
            </a:r>
            <a:r>
              <a:rPr lang="pl-PL" sz="1600" dirty="0">
                <a:solidFill>
                  <a:schemeClr val="tx1"/>
                </a:solidFill>
                <a:latin typeface="+mn-lt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tx1"/>
                </a:solidFill>
                <a:latin typeface="+mn-lt"/>
              </a:rPr>
              <a:t>przeprowadzono warsztaty kulinarne dla KGW z obszaru czterech gmin: Czorsztyn, Krościenko nad Dunajcem, Ochotnica Dolna oraz Szczawnica Mogą wziąć w nich udział członkinie Kół Gospodyń Wiejskich i innych organizacji społeczno-kulturalnych na obszarze w/w gmin.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tx1"/>
                </a:solidFill>
                <a:latin typeface="+mn-lt"/>
              </a:rPr>
              <a:t>wydanie książki kucharskiej w wersji papierowej oraz wersji elektronicznej, która będzie zawierała przepisy potraw przygotowanych i sfotografowanych podczas warsztatów kulinarnych, popularyzacja kuchni lokalnej</a:t>
            </a:r>
          </a:p>
          <a:p>
            <a:r>
              <a:rPr lang="pl-PL" sz="1600" dirty="0">
                <a:solidFill>
                  <a:schemeClr val="tx1"/>
                </a:solidFill>
                <a:latin typeface="+mn-lt"/>
              </a:rPr>
              <a:t>Całkowity koszt projektu: </a:t>
            </a:r>
            <a:r>
              <a:rPr lang="pl-PL" sz="1600" b="1" dirty="0">
                <a:solidFill>
                  <a:schemeClr val="tx1"/>
                </a:solidFill>
                <a:latin typeface="+mn-lt"/>
              </a:rPr>
              <a:t>28 800 zł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187F00F-17B2-43B8-BBA0-E1E4341F37BB}"/>
              </a:ext>
            </a:extLst>
          </p:cNvPr>
          <p:cNvSpPr/>
          <p:nvPr/>
        </p:nvSpPr>
        <p:spPr>
          <a:xfrm>
            <a:off x="1524003" y="126458"/>
            <a:ext cx="4571998" cy="81948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020FB8B7-7A65-40A4-A09D-F9AC76D438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8482" y="229539"/>
            <a:ext cx="5035139" cy="67692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642D"/>
                </a:solidFill>
                <a:latin typeface="+mn-lt"/>
              </a:rPr>
              <a:t>„</a:t>
            </a:r>
            <a:r>
              <a:rPr lang="en-US" dirty="0"/>
              <a:t> </a:t>
            </a:r>
            <a:r>
              <a:rPr lang="pl-PL" dirty="0">
                <a:solidFill>
                  <a:srgbClr val="00642D"/>
                </a:solidFill>
              </a:rPr>
              <a:t>W DAWNEJ KUCHNI PIENIN I GORCÓW</a:t>
            </a:r>
            <a:r>
              <a:rPr lang="en-US" dirty="0">
                <a:solidFill>
                  <a:srgbClr val="00642D"/>
                </a:solidFill>
                <a:latin typeface="+mn-lt"/>
              </a:rPr>
              <a:t>”</a:t>
            </a:r>
            <a:endParaRPr lang="pl-PL" sz="3600" dirty="0">
              <a:solidFill>
                <a:srgbClr val="00642D"/>
              </a:solidFill>
              <a:latin typeface="+mn-lt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6A5D882-940C-4C03-801B-0705962D52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630" y="1635542"/>
            <a:ext cx="3325615" cy="22784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2452A2A-4B24-4D9F-ACB7-774B8AB64B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926" y="3913977"/>
            <a:ext cx="3587157" cy="20177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5319152-E3BD-4DEC-9E73-308479DC13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716" y="6047576"/>
            <a:ext cx="2601367" cy="59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020FB8B7-7A65-40A4-A09D-F9AC76D438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55652" y="229619"/>
            <a:ext cx="3596971" cy="676927"/>
          </a:xfrm>
        </p:spPr>
        <p:txBody>
          <a:bodyPr>
            <a:noAutofit/>
          </a:bodyPr>
          <a:lstStyle/>
          <a:p>
            <a:r>
              <a:rPr lang="pl-PL" dirty="0">
                <a:solidFill>
                  <a:srgbClr val="00642D"/>
                </a:solidFill>
                <a:latin typeface="+mn-lt"/>
              </a:rPr>
              <a:t>„CYFROWANIE WPIENINACH”</a:t>
            </a:r>
            <a:endParaRPr lang="pl-PL" sz="3600" dirty="0">
              <a:solidFill>
                <a:srgbClr val="00642D"/>
              </a:solidFill>
              <a:latin typeface="+mn-lt"/>
            </a:endParaRP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74D803B-617D-4ECD-83FA-1BBB3FA585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6450" y="1680291"/>
            <a:ext cx="5394664" cy="1032518"/>
          </a:xfrm>
        </p:spPr>
        <p:txBody>
          <a:bodyPr>
            <a:noAutofit/>
          </a:bodyPr>
          <a:lstStyle/>
          <a:p>
            <a:pPr lvl="0"/>
            <a:r>
              <a:rPr lang="pl-PL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Projekt pn. </a:t>
            </a:r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„Cyfrowanie w Pieninach”</a:t>
            </a:r>
            <a:r>
              <a:rPr lang="pl-PL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w programie Kultura Ludowa i Tradycyjna 2021, finansowany przez </a:t>
            </a:r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Ministerstwo Kultury i Dziedzictwa Narodowego</a:t>
            </a:r>
            <a:r>
              <a:rPr lang="pl-PL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. Projekt trwający 8 miesięcy, mający na celu nauczanie od podstaw sztuki tworzenia pienińskich portek męskich.</a:t>
            </a:r>
          </a:p>
          <a:p>
            <a:pPr lvl="0"/>
            <a:r>
              <a:rPr lang="pl-PL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Warsztaty odbywały się na zasadzie Mistrz-Uczeń. Zajęcia prowadzone były przez uznanego pienińskiego twórcę </a:t>
            </a:r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Jaśka Kubika.</a:t>
            </a:r>
            <a:endParaRPr lang="pl-PL" sz="20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r>
              <a:rPr lang="pl-PL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Całkowity koszt projektu: </a:t>
            </a:r>
          </a:p>
          <a:p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20 000 zł</a:t>
            </a:r>
            <a:endParaRPr lang="pl-PL" sz="20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F89E4B5-BA71-4196-8CD1-28958D1C6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9605" y="275992"/>
            <a:ext cx="3353550" cy="28085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5E123B8-B417-4C7F-A995-279AB41E52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5312" y="2551135"/>
            <a:ext cx="4338345" cy="24445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80614DCB-2095-40D1-9149-1D78652F5C4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7153" y="5773593"/>
            <a:ext cx="1874905" cy="79504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F5610A7-FC03-4A9D-889F-3D770296E9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8803" y="4790169"/>
            <a:ext cx="3179976" cy="17918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12047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020FB8B7-7A65-40A4-A09D-F9AC76D438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935" y="291859"/>
            <a:ext cx="6137429" cy="1064509"/>
          </a:xfrm>
        </p:spPr>
        <p:txBody>
          <a:bodyPr>
            <a:noAutofit/>
          </a:bodyPr>
          <a:lstStyle/>
          <a:p>
            <a:pPr algn="r"/>
            <a:r>
              <a:rPr lang="en-US" sz="3600" dirty="0">
                <a:solidFill>
                  <a:srgbClr val="00642D"/>
                </a:solidFill>
                <a:latin typeface="+mn-lt"/>
              </a:rPr>
              <a:t>„</a:t>
            </a:r>
            <a:r>
              <a:rPr lang="pl-PL" sz="3600" dirty="0">
                <a:solidFill>
                  <a:srgbClr val="00642D"/>
                </a:solidFill>
                <a:latin typeface="+mn-lt"/>
              </a:rPr>
              <a:t>PIENINY I GORCEKOLEBKĄ RĘKODZIEŁA”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74D803B-617D-4ECD-83FA-1BBB3FA585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80590" y="1770723"/>
            <a:ext cx="5480481" cy="4442641"/>
          </a:xfrm>
        </p:spPr>
        <p:txBody>
          <a:bodyPr>
            <a:noAutofit/>
          </a:bodyPr>
          <a:lstStyle/>
          <a:p>
            <a:pPr algn="just"/>
            <a:r>
              <a:rPr lang="pl-PL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Projekt  pn. </a:t>
            </a:r>
            <a:r>
              <a:rPr lang="pl-PL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„Pieniny i Gorce kolebką rękodzieła”</a:t>
            </a:r>
            <a:r>
              <a:rPr lang="pl-PL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Dofinansowany ze środków </a:t>
            </a:r>
            <a:r>
              <a:rPr lang="pl-PL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Narodowego Centrum Kultury w programie Etno Polska 2021</a:t>
            </a:r>
            <a:r>
              <a:rPr lang="pl-PL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. Projekt ma za zadanie podtrzymanie i popularyzowanie kultury pienińskiej i gorczańskiej w sztuce.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Warsztaty malowania na szkle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Warsztaty szydełkowania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Warsztaty ceramiki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Warsztaty haftowani </a:t>
            </a:r>
          </a:p>
          <a:p>
            <a:pPr algn="just"/>
            <a:endParaRPr lang="pl-PL" sz="20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algn="just"/>
            <a:r>
              <a:rPr lang="pl-PL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Całkowita kwota projektu: </a:t>
            </a:r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13 684 zł</a:t>
            </a:r>
            <a:endParaRPr lang="pl-PL" sz="20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A58192E-125F-4340-B386-60FBDA4E0C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41" y="3429000"/>
            <a:ext cx="3339652" cy="22295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E4FCC63-3BF9-4A00-BAF6-C0170597F6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909" y="186838"/>
            <a:ext cx="3888902" cy="25961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DCA495CB-303D-4B09-BCDE-F268D9F707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9640" y="1932170"/>
            <a:ext cx="3339652" cy="22295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38E86D8-A415-4B5B-B971-841B21427A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811" y="4658774"/>
            <a:ext cx="1487424" cy="199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8888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020FB8B7-7A65-40A4-A09D-F9AC76D438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35137" y="299889"/>
            <a:ext cx="8142339" cy="1165902"/>
          </a:xfrm>
        </p:spPr>
        <p:txBody>
          <a:bodyPr>
            <a:noAutofit/>
          </a:bodyPr>
          <a:lstStyle/>
          <a:p>
            <a:r>
              <a:rPr lang="pl-PL" sz="3200" dirty="0">
                <a:solidFill>
                  <a:srgbClr val="00642D"/>
                </a:solidFill>
                <a:latin typeface="+mn-lt"/>
              </a:rPr>
              <a:t>OPERA </a:t>
            </a:r>
            <a:r>
              <a:rPr lang="en-US" sz="3200" dirty="0">
                <a:solidFill>
                  <a:srgbClr val="00642D"/>
                </a:solidFill>
                <a:latin typeface="+mn-lt"/>
              </a:rPr>
              <a:t>„</a:t>
            </a:r>
            <a:r>
              <a:rPr lang="pl-PL" sz="3200" b="0" dirty="0">
                <a:solidFill>
                  <a:srgbClr val="00642D"/>
                </a:solidFill>
                <a:latin typeface="+mn-lt"/>
              </a:rPr>
              <a:t>ZAMEK NA CZORSZTYNIE, CZYLI BOJOMIR I WANDA KAROLA KURPIŃSKIEGO</a:t>
            </a:r>
            <a:r>
              <a:rPr lang="pl-PL" sz="3200" dirty="0">
                <a:solidFill>
                  <a:srgbClr val="00642D"/>
                </a:solidFill>
                <a:latin typeface="+mn-lt"/>
              </a:rPr>
              <a:t>”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74D803B-617D-4ECD-83FA-1BBB3FA585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7071" y="1922452"/>
            <a:ext cx="4794138" cy="1697222"/>
          </a:xfrm>
        </p:spPr>
        <p:txBody>
          <a:bodyPr>
            <a:noAutofit/>
          </a:bodyPr>
          <a:lstStyle/>
          <a:p>
            <a:pPr lvl="0"/>
            <a:r>
              <a:rPr lang="pl-PL" sz="20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Zadanie pn. Opera „</a:t>
            </a:r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Zamek Na Czorsztynie, Czyli </a:t>
            </a:r>
            <a:r>
              <a:rPr lang="pl-PL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Bojomir</a:t>
            </a:r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I Wanda Karola Kurpińskiego " </a:t>
            </a:r>
            <a:r>
              <a:rPr lang="pl-PL" sz="20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w ramach programu „Kultura Dostępna”, ogłoszonego przez  </a:t>
            </a:r>
            <a:r>
              <a:rPr lang="pl-PL" sz="2000" b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Ministra Kultury i Dziedzictwa Narodowego Kultura Dostępna 2021. </a:t>
            </a:r>
            <a:r>
              <a:rPr lang="pl-PL" sz="20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III edycja unikatowej plenerowej opery, rzadko wystawianego dzieła. Organizowane w celu zwiększenia dostępności kultury wysokiej na terenie Pienin i Gorców.</a:t>
            </a:r>
          </a:p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Całkowity koszt projektu: </a:t>
            </a:r>
            <a:r>
              <a:rPr lang="en-US" sz="2000" b="1" dirty="0">
                <a:solidFill>
                  <a:schemeClr val="tx1"/>
                </a:solidFill>
                <a:latin typeface="+mn-lt"/>
              </a:rPr>
              <a:t>44 629,67 </a:t>
            </a:r>
            <a:r>
              <a:rPr lang="pl-PL" sz="2000" b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zł</a:t>
            </a:r>
            <a:endParaRPr lang="pl-PL" sz="2000" dirty="0">
              <a:solidFill>
                <a:schemeClr val="bg2">
                  <a:lumMod val="10000"/>
                </a:schemeClr>
              </a:solidFill>
              <a:latin typeface="+mn-lt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DCA495CB-303D-4B09-BCDE-F268D9F707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459" y="1375096"/>
            <a:ext cx="3916892" cy="32835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51FB888-9DEB-4013-AE46-8F2595A327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8590" y="5773557"/>
            <a:ext cx="1874905" cy="79504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E4FCC63-3BF9-4A00-BAF6-C0170597F66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4960" y="3016858"/>
            <a:ext cx="2722363" cy="18174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A58192E-125F-4340-B386-60FBDA4E0CB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9175" y="4834280"/>
            <a:ext cx="2813933" cy="18785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71444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020FB8B7-7A65-40A4-A09D-F9AC76D438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6762" y="221068"/>
            <a:ext cx="4811851" cy="693759"/>
          </a:xfrm>
        </p:spPr>
        <p:txBody>
          <a:bodyPr>
            <a:noAutofit/>
          </a:bodyPr>
          <a:lstStyle/>
          <a:p>
            <a:r>
              <a:rPr lang="pl-PL" b="0" cap="all" dirty="0">
                <a:solidFill>
                  <a:srgbClr val="00642D"/>
                </a:solidFill>
                <a:latin typeface="+mn-lt"/>
              </a:rPr>
              <a:t>„CHUSTY</a:t>
            </a:r>
            <a:r>
              <a:rPr lang="pl-PL" sz="3600" b="0" cap="all" dirty="0">
                <a:solidFill>
                  <a:srgbClr val="00642D"/>
                </a:solidFill>
                <a:latin typeface="+mn-lt"/>
              </a:rPr>
              <a:t>MALOWANE</a:t>
            </a:r>
            <a:r>
              <a:rPr lang="pl-PL" b="0" cap="all" dirty="0">
                <a:solidFill>
                  <a:srgbClr val="00642D"/>
                </a:solidFill>
                <a:latin typeface="+mn-lt"/>
              </a:rPr>
              <a:t>”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74D803B-617D-4ECD-83FA-1BBB3FA585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21765" y="993648"/>
            <a:ext cx="3701372" cy="443862"/>
          </a:xfrm>
        </p:spPr>
        <p:txBody>
          <a:bodyPr>
            <a:noAutofit/>
          </a:bodyPr>
          <a:lstStyle/>
          <a:p>
            <a:pPr lvl="0"/>
            <a:r>
              <a:rPr lang="pl-PL" sz="2000" b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Partner projektu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DCA495CB-303D-4B09-BCDE-F268D9F707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8866" y="914827"/>
            <a:ext cx="3613919" cy="24081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E4FCC63-3BF9-4A00-BAF6-C0170597F6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431" y="2951524"/>
            <a:ext cx="3613919" cy="24081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Symbol zastępczy tekstu 2">
            <a:extLst>
              <a:ext uri="{FF2B5EF4-FFF2-40B4-BE49-F238E27FC236}">
                <a16:creationId xmlns:a16="http://schemas.microsoft.com/office/drawing/2014/main" id="{35E2F531-8294-491F-BCF0-9614E89036C4}"/>
              </a:ext>
            </a:extLst>
          </p:cNvPr>
          <p:cNvSpPr txBox="1">
            <a:spLocks/>
          </p:cNvSpPr>
          <p:nvPr/>
        </p:nvSpPr>
        <p:spPr>
          <a:xfrm>
            <a:off x="919126" y="1966078"/>
            <a:ext cx="4786575" cy="19708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kern="1200">
                <a:solidFill>
                  <a:srgbClr val="2A5073"/>
                </a:solidFill>
                <a:latin typeface="Mazzard H Medium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l-PL" sz="1800" b="1" dirty="0">
                <a:solidFill>
                  <a:schemeClr val="tx1"/>
                </a:solidFill>
                <a:latin typeface="+mn-lt"/>
              </a:rPr>
              <a:t>Małopolska Izba Rolnicza realizuje projekt współfinansowany ze środków Unii Europejskiej w ramach Schematu II Pomocy Technicznej „Krajowa Sieć Obszarów Wiejskich” Programu Rozwoju Obszarów Wiejskich na lata 2014-2020.</a:t>
            </a:r>
            <a:endParaRPr lang="pl-PL" sz="1800" dirty="0">
              <a:solidFill>
                <a:schemeClr val="tx1"/>
              </a:solidFill>
              <a:latin typeface="+mn-lt"/>
            </a:endParaRPr>
          </a:p>
          <a:p>
            <a:pPr algn="just"/>
            <a:r>
              <a:rPr lang="pl-PL" sz="1800" dirty="0">
                <a:solidFill>
                  <a:schemeClr val="tx1"/>
                </a:solidFill>
                <a:latin typeface="+mn-lt"/>
              </a:rPr>
              <a:t>Operacja pt. „Chusty malowane – warsztaty artystyczne dla Kół Gospodyń Wiejskich” zakłada organizację zajęć warsztatowych dla przedstawicieli Kół Gospodyń Wiejskich w województwie małopolskim w powiatach: tatrzańskim, nowotarskim, wadowickim, limanowskim, nowosądeckim, gorlickim w sumie dla grupy 90 osób.</a:t>
            </a:r>
          </a:p>
        </p:txBody>
      </p:sp>
      <p:pic>
        <p:nvPicPr>
          <p:cNvPr id="1026" name="Picture 2" descr="http://www.leadergorce-pieniny.pl/files/logo1.jpg">
            <a:extLst>
              <a:ext uri="{FF2B5EF4-FFF2-40B4-BE49-F238E27FC236}">
                <a16:creationId xmlns:a16="http://schemas.microsoft.com/office/drawing/2014/main" id="{3390D427-3E62-4D01-AD4B-F8FC688C9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7672" y="5652374"/>
            <a:ext cx="4346448" cy="94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E380D1F-B20D-4C28-98BA-D405F718CE2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7515" y="984098"/>
            <a:ext cx="696962" cy="94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400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reeform 56"/>
          <p:cNvSpPr/>
          <p:nvPr/>
        </p:nvSpPr>
        <p:spPr>
          <a:xfrm>
            <a:off x="8551164" y="1"/>
            <a:ext cx="914400" cy="6857999"/>
          </a:xfrm>
          <a:custGeom>
            <a:avLst/>
            <a:gdLst>
              <a:gd name="connsiteX0" fmla="*/ 0 w 914400"/>
              <a:gd name="connsiteY0" fmla="*/ 0 h 6857999"/>
              <a:gd name="connsiteX1" fmla="*/ 914400 w 914400"/>
              <a:gd name="connsiteY1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400" h="6857999">
                <a:moveTo>
                  <a:pt x="0" y="0"/>
                </a:moveTo>
                <a:lnTo>
                  <a:pt x="914400" y="6857999"/>
                </a:lnTo>
              </a:path>
            </a:pathLst>
          </a:custGeom>
          <a:ln w="9525">
            <a:solidFill>
              <a:srgbClr val="BDBDBD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7"/>
          <p:cNvSpPr/>
          <p:nvPr/>
        </p:nvSpPr>
        <p:spPr>
          <a:xfrm>
            <a:off x="7080250" y="3663950"/>
            <a:ext cx="3575050" cy="3194050"/>
          </a:xfrm>
          <a:custGeom>
            <a:avLst/>
            <a:gdLst>
              <a:gd name="connsiteX0" fmla="*/ 3585844 w 3575050"/>
              <a:gd name="connsiteY0" fmla="*/ 18034 h 3194050"/>
              <a:gd name="connsiteX1" fmla="*/ 12446 w 3575050"/>
              <a:gd name="connsiteY1" fmla="*/ 3194620 h 319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75050" h="3194050">
                <a:moveTo>
                  <a:pt x="3585844" y="18034"/>
                </a:moveTo>
                <a:lnTo>
                  <a:pt x="12446" y="3194620"/>
                </a:lnTo>
              </a:path>
            </a:pathLst>
          </a:custGeom>
          <a:ln w="9525">
            <a:solidFill>
              <a:srgbClr val="D8D8D8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8"/>
          <p:cNvSpPr/>
          <p:nvPr/>
        </p:nvSpPr>
        <p:spPr>
          <a:xfrm>
            <a:off x="8410957" y="1"/>
            <a:ext cx="2255519" cy="6857999"/>
          </a:xfrm>
          <a:custGeom>
            <a:avLst/>
            <a:gdLst>
              <a:gd name="connsiteX0" fmla="*/ 1534159 w 2255519"/>
              <a:gd name="connsiteY0" fmla="*/ 0 h 6857999"/>
              <a:gd name="connsiteX1" fmla="*/ 2255519 w 2255519"/>
              <a:gd name="connsiteY1" fmla="*/ 0 h 6857999"/>
              <a:gd name="connsiteX2" fmla="*/ 2255519 w 2255519"/>
              <a:gd name="connsiteY2" fmla="*/ 6857999 h 6857999"/>
              <a:gd name="connsiteX3" fmla="*/ 0 w 2255519"/>
              <a:gd name="connsiteY3" fmla="*/ 6857999 h 6857999"/>
              <a:gd name="connsiteX4" fmla="*/ 1534159 w 2255519"/>
              <a:gd name="connsiteY4" fmla="*/ 0 h 6857999"/>
              <a:gd name="connsiteX5" fmla="*/ 1534159 w 2255519"/>
              <a:gd name="connsiteY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55519" h="6857999">
                <a:moveTo>
                  <a:pt x="1534159" y="0"/>
                </a:moveTo>
                <a:lnTo>
                  <a:pt x="2255519" y="0"/>
                </a:lnTo>
                <a:lnTo>
                  <a:pt x="2255519" y="6857999"/>
                </a:lnTo>
                <a:lnTo>
                  <a:pt x="0" y="6857999"/>
                </a:lnTo>
                <a:lnTo>
                  <a:pt x="1534159" y="0"/>
                </a:lnTo>
                <a:lnTo>
                  <a:pt x="1534159" y="0"/>
                </a:lnTo>
                <a:close/>
              </a:path>
            </a:pathLst>
          </a:custGeom>
          <a:solidFill>
            <a:srgbClr val="DDECB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9"/>
          <p:cNvSpPr/>
          <p:nvPr/>
        </p:nvSpPr>
        <p:spPr>
          <a:xfrm>
            <a:off x="8726423" y="1"/>
            <a:ext cx="1941576" cy="6857999"/>
          </a:xfrm>
          <a:custGeom>
            <a:avLst/>
            <a:gdLst>
              <a:gd name="connsiteX0" fmla="*/ 0 w 1941576"/>
              <a:gd name="connsiteY0" fmla="*/ 0 h 6857999"/>
              <a:gd name="connsiteX1" fmla="*/ 1941576 w 1941576"/>
              <a:gd name="connsiteY1" fmla="*/ 0 h 6857999"/>
              <a:gd name="connsiteX2" fmla="*/ 1941576 w 1941576"/>
              <a:gd name="connsiteY2" fmla="*/ 6857999 h 6857999"/>
              <a:gd name="connsiteX3" fmla="*/ 907160 w 1941576"/>
              <a:gd name="connsiteY3" fmla="*/ 6857999 h 6857999"/>
              <a:gd name="connsiteX4" fmla="*/ 0 w 1941576"/>
              <a:gd name="connsiteY4" fmla="*/ 0 h 6857999"/>
              <a:gd name="connsiteX5" fmla="*/ 0 w 1941576"/>
              <a:gd name="connsiteY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41576" h="6857999">
                <a:moveTo>
                  <a:pt x="0" y="0"/>
                </a:moveTo>
                <a:lnTo>
                  <a:pt x="1941576" y="0"/>
                </a:lnTo>
                <a:lnTo>
                  <a:pt x="1941576" y="6857999"/>
                </a:lnTo>
                <a:lnTo>
                  <a:pt x="907160" y="685799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E8F2D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60"/>
          <p:cNvSpPr/>
          <p:nvPr/>
        </p:nvSpPr>
        <p:spPr>
          <a:xfrm>
            <a:off x="8210550" y="3041650"/>
            <a:ext cx="2457450" cy="3803650"/>
          </a:xfrm>
          <a:custGeom>
            <a:avLst/>
            <a:gdLst>
              <a:gd name="connsiteX0" fmla="*/ 12954 w 2457450"/>
              <a:gd name="connsiteY0" fmla="*/ 3816349 h 3803650"/>
              <a:gd name="connsiteX1" fmla="*/ 2457450 w 2457450"/>
              <a:gd name="connsiteY1" fmla="*/ 6350 h 3803650"/>
              <a:gd name="connsiteX2" fmla="*/ 2457450 w 2457450"/>
              <a:gd name="connsiteY2" fmla="*/ 3816349 h 3803650"/>
              <a:gd name="connsiteX3" fmla="*/ 12954 w 2457450"/>
              <a:gd name="connsiteY3" fmla="*/ 3816349 h 380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7450" h="3803650">
                <a:moveTo>
                  <a:pt x="12954" y="3816349"/>
                </a:moveTo>
                <a:lnTo>
                  <a:pt x="2457450" y="6350"/>
                </a:lnTo>
                <a:lnTo>
                  <a:pt x="2457450" y="3816349"/>
                </a:lnTo>
                <a:lnTo>
                  <a:pt x="12954" y="3816349"/>
                </a:lnTo>
                <a:close/>
              </a:path>
            </a:pathLst>
          </a:custGeom>
          <a:solidFill>
            <a:srgbClr val="82B95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61"/>
          <p:cNvSpPr/>
          <p:nvPr/>
        </p:nvSpPr>
        <p:spPr>
          <a:xfrm>
            <a:off x="8525257" y="1"/>
            <a:ext cx="2141219" cy="6857999"/>
          </a:xfrm>
          <a:custGeom>
            <a:avLst/>
            <a:gdLst>
              <a:gd name="connsiteX0" fmla="*/ 0 w 2141219"/>
              <a:gd name="connsiteY0" fmla="*/ 0 h 6857999"/>
              <a:gd name="connsiteX1" fmla="*/ 2141219 w 2141219"/>
              <a:gd name="connsiteY1" fmla="*/ 0 h 6857999"/>
              <a:gd name="connsiteX2" fmla="*/ 2141219 w 2141219"/>
              <a:gd name="connsiteY2" fmla="*/ 6857999 h 6857999"/>
              <a:gd name="connsiteX3" fmla="*/ 1853437 w 2141219"/>
              <a:gd name="connsiteY3" fmla="*/ 6857999 h 6857999"/>
              <a:gd name="connsiteX4" fmla="*/ 0 w 2141219"/>
              <a:gd name="connsiteY4" fmla="*/ 0 h 6857999"/>
              <a:gd name="connsiteX5" fmla="*/ 0 w 2141219"/>
              <a:gd name="connsiteY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1219" h="6857999">
                <a:moveTo>
                  <a:pt x="0" y="0"/>
                </a:moveTo>
                <a:lnTo>
                  <a:pt x="2141219" y="0"/>
                </a:lnTo>
                <a:lnTo>
                  <a:pt x="2141219" y="6857999"/>
                </a:lnTo>
                <a:lnTo>
                  <a:pt x="1853437" y="685799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77A05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2"/>
          <p:cNvSpPr/>
          <p:nvPr/>
        </p:nvSpPr>
        <p:spPr>
          <a:xfrm>
            <a:off x="9698735" y="1"/>
            <a:ext cx="967740" cy="6857999"/>
          </a:xfrm>
          <a:custGeom>
            <a:avLst/>
            <a:gdLst>
              <a:gd name="connsiteX0" fmla="*/ 764920 w 967740"/>
              <a:gd name="connsiteY0" fmla="*/ 0 h 6857999"/>
              <a:gd name="connsiteX1" fmla="*/ 967740 w 967740"/>
              <a:gd name="connsiteY1" fmla="*/ 0 h 6857999"/>
              <a:gd name="connsiteX2" fmla="*/ 967740 w 967740"/>
              <a:gd name="connsiteY2" fmla="*/ 6857999 h 6857999"/>
              <a:gd name="connsiteX3" fmla="*/ 0 w 967740"/>
              <a:gd name="connsiteY3" fmla="*/ 6857999 h 6857999"/>
              <a:gd name="connsiteX4" fmla="*/ 764920 w 967740"/>
              <a:gd name="connsiteY4" fmla="*/ 0 h 6857999"/>
              <a:gd name="connsiteX5" fmla="*/ 764920 w 967740"/>
              <a:gd name="connsiteY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7740" h="6857999">
                <a:moveTo>
                  <a:pt x="764920" y="0"/>
                </a:moveTo>
                <a:lnTo>
                  <a:pt x="967740" y="0"/>
                </a:lnTo>
                <a:lnTo>
                  <a:pt x="967740" y="6857999"/>
                </a:lnTo>
                <a:lnTo>
                  <a:pt x="0" y="6857999"/>
                </a:lnTo>
                <a:lnTo>
                  <a:pt x="764920" y="0"/>
                </a:lnTo>
                <a:lnTo>
                  <a:pt x="764920" y="0"/>
                </a:lnTo>
                <a:close/>
              </a:path>
            </a:pathLst>
          </a:custGeom>
          <a:solidFill>
            <a:srgbClr val="D2EA9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eform 63"/>
          <p:cNvSpPr/>
          <p:nvPr/>
        </p:nvSpPr>
        <p:spPr>
          <a:xfrm>
            <a:off x="9727693" y="1"/>
            <a:ext cx="938783" cy="6857999"/>
          </a:xfrm>
          <a:custGeom>
            <a:avLst/>
            <a:gdLst>
              <a:gd name="connsiteX0" fmla="*/ 0 w 938783"/>
              <a:gd name="connsiteY0" fmla="*/ 0 h 6857999"/>
              <a:gd name="connsiteX1" fmla="*/ 938783 w 938783"/>
              <a:gd name="connsiteY1" fmla="*/ 0 h 6857999"/>
              <a:gd name="connsiteX2" fmla="*/ 938783 w 938783"/>
              <a:gd name="connsiteY2" fmla="*/ 6857999 h 6857999"/>
              <a:gd name="connsiteX3" fmla="*/ 833246 w 938783"/>
              <a:gd name="connsiteY3" fmla="*/ 6857999 h 6857999"/>
              <a:gd name="connsiteX4" fmla="*/ 0 w 938783"/>
              <a:gd name="connsiteY4" fmla="*/ 0 h 6857999"/>
              <a:gd name="connsiteX5" fmla="*/ 0 w 938783"/>
              <a:gd name="connsiteY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8783" h="6857999">
                <a:moveTo>
                  <a:pt x="0" y="0"/>
                </a:moveTo>
                <a:lnTo>
                  <a:pt x="938783" y="0"/>
                </a:lnTo>
                <a:lnTo>
                  <a:pt x="938783" y="6857999"/>
                </a:lnTo>
                <a:lnTo>
                  <a:pt x="833246" y="685799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B6D67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4"/>
          <p:cNvSpPr/>
          <p:nvPr/>
        </p:nvSpPr>
        <p:spPr>
          <a:xfrm>
            <a:off x="9290050" y="3575050"/>
            <a:ext cx="1365250" cy="3270250"/>
          </a:xfrm>
          <a:custGeom>
            <a:avLst/>
            <a:gdLst>
              <a:gd name="connsiteX0" fmla="*/ 12445 w 1365250"/>
              <a:gd name="connsiteY0" fmla="*/ 3282949 h 3270250"/>
              <a:gd name="connsiteX1" fmla="*/ 1376426 w 1365250"/>
              <a:gd name="connsiteY1" fmla="*/ 13970 h 3270250"/>
              <a:gd name="connsiteX2" fmla="*/ 1376426 w 1365250"/>
              <a:gd name="connsiteY2" fmla="*/ 3282949 h 3270250"/>
              <a:gd name="connsiteX3" fmla="*/ 12445 w 1365250"/>
              <a:gd name="connsiteY3" fmla="*/ 3282949 h 327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5250" h="3270250">
                <a:moveTo>
                  <a:pt x="12445" y="3282949"/>
                </a:moveTo>
                <a:lnTo>
                  <a:pt x="1376426" y="13970"/>
                </a:lnTo>
                <a:lnTo>
                  <a:pt x="1376426" y="3282949"/>
                </a:lnTo>
                <a:lnTo>
                  <a:pt x="12445" y="3282949"/>
                </a:lnTo>
                <a:close/>
              </a:path>
            </a:pathLst>
          </a:custGeom>
          <a:solidFill>
            <a:srgbClr val="A5CD4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5"/>
          <p:cNvSpPr/>
          <p:nvPr/>
        </p:nvSpPr>
        <p:spPr>
          <a:xfrm>
            <a:off x="1517650" y="3994150"/>
            <a:ext cx="336550" cy="2863850"/>
          </a:xfrm>
          <a:custGeom>
            <a:avLst/>
            <a:gdLst>
              <a:gd name="connsiteX0" fmla="*/ 6350 w 336550"/>
              <a:gd name="connsiteY0" fmla="*/ 2863850 h 2863850"/>
              <a:gd name="connsiteX1" fmla="*/ 6350 w 336550"/>
              <a:gd name="connsiteY1" fmla="*/ 18542 h 2863850"/>
              <a:gd name="connsiteX2" fmla="*/ 343154 w 336550"/>
              <a:gd name="connsiteY2" fmla="*/ 2863850 h 2863850"/>
              <a:gd name="connsiteX3" fmla="*/ 6350 w 336550"/>
              <a:gd name="connsiteY3" fmla="*/ 2863850 h 286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550" h="2863850">
                <a:moveTo>
                  <a:pt x="6350" y="2863850"/>
                </a:moveTo>
                <a:lnTo>
                  <a:pt x="6350" y="18542"/>
                </a:lnTo>
                <a:lnTo>
                  <a:pt x="343154" y="2863850"/>
                </a:lnTo>
                <a:lnTo>
                  <a:pt x="6350" y="2863850"/>
                </a:lnTo>
                <a:close/>
              </a:path>
            </a:pathLst>
          </a:custGeom>
          <a:solidFill>
            <a:srgbClr val="A0CA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68"/>
          <p:cNvSpPr txBox="1"/>
          <p:nvPr/>
        </p:nvSpPr>
        <p:spPr>
          <a:xfrm>
            <a:off x="1801170" y="1096489"/>
            <a:ext cx="6442274" cy="41985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850645" algn="ctr"/>
            <a:r>
              <a:rPr lang="pl-PL" altLang="zh-CN" sz="2000" b="1" dirty="0">
                <a:solidFill>
                  <a:srgbClr val="007F00"/>
                </a:solidFill>
                <a:latin typeface="Times New Roman"/>
                <a:ea typeface="Times New Roman"/>
              </a:rPr>
              <a:t>Strategia Rozwoju Lokalnego </a:t>
            </a:r>
          </a:p>
          <a:p>
            <a:pPr indent="850645" algn="ctr"/>
            <a:r>
              <a:rPr lang="pl-PL" altLang="zh-CN" sz="2000" b="1" dirty="0">
                <a:solidFill>
                  <a:srgbClr val="007F00"/>
                </a:solidFill>
                <a:latin typeface="Times New Roman"/>
                <a:ea typeface="Times New Roman"/>
              </a:rPr>
              <a:t>Kierowanego przez Społeczność  </a:t>
            </a:r>
          </a:p>
          <a:p>
            <a:pPr indent="850645" algn="ctr"/>
            <a:r>
              <a:rPr lang="pl-PL" altLang="zh-CN" sz="2000" b="1" dirty="0">
                <a:solidFill>
                  <a:srgbClr val="007F00"/>
                </a:solidFill>
                <a:latin typeface="Times New Roman"/>
                <a:ea typeface="Times New Roman"/>
              </a:rPr>
              <a:t>na lata 2016 – 2023</a:t>
            </a:r>
          </a:p>
          <a:p>
            <a:pPr indent="850645" algn="just"/>
            <a:endParaRPr lang="en-US" sz="2000" dirty="0"/>
          </a:p>
          <a:p>
            <a:pPr>
              <a:lnSpc>
                <a:spcPts val="1000"/>
              </a:lnSpc>
            </a:pPr>
            <a:endParaRPr lang="en-US" sz="2000" dirty="0"/>
          </a:p>
          <a:p>
            <a:pPr>
              <a:lnSpc>
                <a:spcPts val="1620"/>
              </a:lnSpc>
            </a:pPr>
            <a:endParaRPr lang="en-US" dirty="0"/>
          </a:p>
          <a:p>
            <a:pPr marL="285750" indent="-285750" algn="just">
              <a:buFont typeface="Wingdings" panose="05000000000000000000" pitchFamily="2" charset="2"/>
              <a:buChar char="u"/>
            </a:pPr>
            <a:r>
              <a:rPr lang="en-US" altLang="zh-CN" dirty="0" err="1">
                <a:solidFill>
                  <a:srgbClr val="000000"/>
                </a:solidFill>
                <a:latin typeface="Times New Roman"/>
                <a:ea typeface="Times New Roman"/>
              </a:rPr>
              <a:t>Prace</a:t>
            </a:r>
            <a:r>
              <a:rPr lang="en-US" altLang="zh-CN" spc="-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Times New Roman"/>
                <a:ea typeface="Times New Roman"/>
              </a:rPr>
              <a:t>nad</a:t>
            </a:r>
            <a:r>
              <a:rPr lang="en-US" altLang="zh-CN" spc="-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Times New Roman"/>
                <a:ea typeface="Times New Roman"/>
              </a:rPr>
              <a:t>dokumentem</a:t>
            </a:r>
            <a:r>
              <a:rPr lang="en-US" altLang="zh-CN" spc="-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Times New Roman"/>
                <a:ea typeface="Times New Roman"/>
              </a:rPr>
              <a:t>rozpoczęły</a:t>
            </a:r>
            <a:r>
              <a:rPr lang="en-US" altLang="zh-CN" spc="-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Times New Roman"/>
                <a:ea typeface="Times New Roman"/>
              </a:rPr>
              <a:t>się</a:t>
            </a:r>
            <a:r>
              <a:rPr lang="en-US" altLang="zh-CN" spc="-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Times New Roman"/>
                <a:ea typeface="Times New Roman"/>
              </a:rPr>
              <a:t>w</a:t>
            </a:r>
            <a:r>
              <a:rPr lang="pl-PL" altLang="zh-CN" spc="-55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e wrześniu </a:t>
            </a:r>
            <a:r>
              <a:rPr lang="en-US" altLang="zh-CN" dirty="0">
                <a:solidFill>
                  <a:srgbClr val="000000"/>
                </a:solidFill>
                <a:latin typeface="Times New Roman"/>
                <a:ea typeface="Times New Roman"/>
              </a:rPr>
              <a:t>2015</a:t>
            </a:r>
            <a:r>
              <a:rPr lang="en-US" altLang="zh-CN" spc="-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Times New Roman"/>
                <a:ea typeface="Times New Roman"/>
              </a:rPr>
              <a:t>roku</a:t>
            </a:r>
            <a:endParaRPr lang="pl-PL" altLang="zh-CN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just"/>
            <a:endParaRPr lang="en-US" altLang="zh-CN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just">
              <a:lnSpc>
                <a:spcPts val="1080"/>
              </a:lnSpc>
            </a:pPr>
            <a:endParaRPr lang="en-US" dirty="0"/>
          </a:p>
          <a:p>
            <a:pPr marL="285750" indent="-285750" algn="just"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rgbClr val="000000"/>
                </a:solidFill>
                <a:latin typeface="Times New Roman"/>
                <a:ea typeface="Times New Roman"/>
              </a:rPr>
              <a:t>W</a:t>
            </a:r>
            <a:r>
              <a:rPr lang="en-US" altLang="zh-CN" spc="-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Times New Roman"/>
                <a:ea typeface="Times New Roman"/>
              </a:rPr>
              <a:t>procesie</a:t>
            </a:r>
            <a:r>
              <a:rPr lang="en-US" altLang="zh-CN" spc="-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Times New Roman"/>
                <a:ea typeface="Times New Roman"/>
              </a:rPr>
              <a:t>pisania</a:t>
            </a:r>
            <a:r>
              <a:rPr lang="en-US" altLang="zh-CN" spc="-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Times New Roman"/>
                <a:ea typeface="Times New Roman"/>
              </a:rPr>
              <a:t>strategii</a:t>
            </a:r>
            <a:r>
              <a:rPr lang="en-US" altLang="zh-CN" spc="-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Times New Roman"/>
                <a:ea typeface="Times New Roman"/>
              </a:rPr>
              <a:t>wzięło</a:t>
            </a:r>
            <a:r>
              <a:rPr lang="en-US" altLang="zh-CN" spc="-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Times New Roman"/>
                <a:ea typeface="Times New Roman"/>
              </a:rPr>
              <a:t>udział</a:t>
            </a:r>
            <a:r>
              <a:rPr lang="en-US" altLang="zh-CN" spc="-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b="1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>388 </a:t>
            </a:r>
            <a:r>
              <a:rPr lang="pl-PL" altLang="zh-CN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>osób a w badaniach ankietowych  udział wzięło </a:t>
            </a:r>
            <a:r>
              <a:rPr lang="pl-PL" altLang="zh-CN" b="1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>390</a:t>
            </a:r>
            <a:r>
              <a:rPr lang="pl-PL" altLang="zh-CN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</a:rPr>
              <a:t> respondentów</a:t>
            </a:r>
          </a:p>
          <a:p>
            <a:pPr algn="just"/>
            <a:endParaRPr lang="pl-PL" altLang="zh-CN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/>
              <a:ea typeface="Times New Roman"/>
            </a:endParaRPr>
          </a:p>
          <a:p>
            <a:pPr marL="285750" indent="-285750" algn="just"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rgbClr val="000000"/>
                </a:solidFill>
                <a:latin typeface="Times New Roman"/>
                <a:ea typeface="Times New Roman"/>
              </a:rPr>
              <a:t>Zatwierdzona</a:t>
            </a:r>
            <a:r>
              <a:rPr lang="pl-PL" altLang="zh-CN" dirty="0">
                <a:solidFill>
                  <a:srgbClr val="000000"/>
                </a:solidFill>
                <a:latin typeface="Times New Roman"/>
                <a:ea typeface="Times New Roman"/>
              </a:rPr>
              <a:t> ona została  w dniu 23 sierpnia 2022 r.  i stanowi Załącznik do uchwały nr XII/1/2022 Zarządu Stowarzyszenia Lokalna Grupa Działania „Gorce – Pieniny”  z dnia 23 sierpnia 2022r</a:t>
            </a:r>
            <a:endParaRPr lang="en-US" altLang="zh-CN" b="1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020FB8B7-7A65-40A4-A09D-F9AC76D438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9495" y="195751"/>
            <a:ext cx="4604553" cy="2492079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642D"/>
                </a:solidFill>
                <a:latin typeface="+mn-lt"/>
              </a:rPr>
              <a:t>„</a:t>
            </a:r>
            <a:r>
              <a:rPr lang="pl-PL" sz="3600" b="0" dirty="0">
                <a:solidFill>
                  <a:srgbClr val="00642D"/>
                </a:solidFill>
                <a:latin typeface="+mn-lt"/>
              </a:rPr>
              <a:t>RĘKODZIEŁO – Tradycje regionu pienińsko-gorczańskiego</a:t>
            </a:r>
            <a:r>
              <a:rPr lang="pl-PL" sz="3600" dirty="0">
                <a:solidFill>
                  <a:srgbClr val="00642D"/>
                </a:solidFill>
                <a:latin typeface="+mn-lt"/>
              </a:rPr>
              <a:t>”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74D803B-617D-4ECD-83FA-1BBB3FA585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299808"/>
            <a:ext cx="4480561" cy="3448942"/>
          </a:xfrm>
        </p:spPr>
        <p:txBody>
          <a:bodyPr>
            <a:noAutofit/>
          </a:bodyPr>
          <a:lstStyle/>
          <a:p>
            <a:r>
              <a:rPr lang="pl-PL" sz="1800" dirty="0">
                <a:solidFill>
                  <a:schemeClr val="tx1"/>
                </a:solidFill>
                <a:latin typeface="+mn-lt"/>
              </a:rPr>
              <a:t>Zadanie pn. </a:t>
            </a:r>
            <a:r>
              <a:rPr lang="pl-PL" sz="1800" b="1" dirty="0">
                <a:solidFill>
                  <a:schemeClr val="tx1"/>
                </a:solidFill>
                <a:latin typeface="+mn-lt"/>
              </a:rPr>
              <a:t>„RĘKODZIEŁO – Tradycje regionu pienińsko-gorczańskiego” </a:t>
            </a:r>
            <a:r>
              <a:rPr lang="pl-PL" sz="1800" dirty="0">
                <a:solidFill>
                  <a:schemeClr val="tx1"/>
                </a:solidFill>
                <a:latin typeface="+mn-lt"/>
              </a:rPr>
              <a:t>realizowane ze środków </a:t>
            </a:r>
            <a:r>
              <a:rPr lang="pl-PL" sz="1800" b="1" dirty="0">
                <a:solidFill>
                  <a:schemeClr val="tx1"/>
                </a:solidFill>
                <a:latin typeface="+mn-lt"/>
              </a:rPr>
              <a:t>Województwa Małopolskiego</a:t>
            </a:r>
            <a:r>
              <a:rPr lang="pl-PL" sz="1800" dirty="0">
                <a:solidFill>
                  <a:schemeClr val="tx1"/>
                </a:solidFill>
                <a:latin typeface="+mn-lt"/>
              </a:rPr>
              <a:t> w ramach  programu </a:t>
            </a:r>
            <a:r>
              <a:rPr lang="pl-PL" sz="1800" b="1" dirty="0">
                <a:solidFill>
                  <a:schemeClr val="tx1"/>
                </a:solidFill>
                <a:latin typeface="+mn-lt"/>
              </a:rPr>
              <a:t>MECENAT MAŁOPOLSKI - I edycja.</a:t>
            </a:r>
            <a:endParaRPr lang="pl-PL" sz="1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DCA495CB-303D-4B09-BCDE-F268D9F707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843" y="2944770"/>
            <a:ext cx="2527360" cy="35752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A58192E-125F-4340-B386-60FBDA4E0CB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0681" y="2900805"/>
            <a:ext cx="2190840" cy="30992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6FDB105F-422C-4C46-BA7B-97776FF9A294}"/>
              </a:ext>
            </a:extLst>
          </p:cNvPr>
          <p:cNvSpPr txBox="1"/>
          <p:nvPr/>
        </p:nvSpPr>
        <p:spPr>
          <a:xfrm>
            <a:off x="6126468" y="1951672"/>
            <a:ext cx="54566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Celem projektu jest wzmacnianie i kultywowanie twórczości ludowej regionu oraz podtrzymanie i propagowanie dziedzictwa  kulturowego wśród osób młodych, dorosłych mieszkańców regionu oraz turystów.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9E7B1A1A-55C9-4DC2-8E72-FFE1B88DB777}"/>
              </a:ext>
            </a:extLst>
          </p:cNvPr>
          <p:cNvSpPr txBox="1"/>
          <p:nvPr/>
        </p:nvSpPr>
        <p:spPr>
          <a:xfrm>
            <a:off x="8564880" y="4211736"/>
            <a:ext cx="3627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Kwota dofinansowania projektu:  </a:t>
            </a:r>
            <a:r>
              <a:rPr lang="en-US" sz="2000" b="1" dirty="0"/>
              <a:t>12 526,00 </a:t>
            </a:r>
            <a:r>
              <a:rPr lang="pl-PL" sz="2000" b="1" dirty="0"/>
              <a:t>zł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C2E29F3-246E-480E-BE5A-B50FD98B675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7253" y="4014147"/>
            <a:ext cx="1677923" cy="87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080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020FB8B7-7A65-40A4-A09D-F9AC76D438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0215" y="195751"/>
            <a:ext cx="4293834" cy="2492079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rgbClr val="00642D"/>
                </a:solidFill>
                <a:latin typeface="+mn-lt"/>
              </a:rPr>
              <a:t>„</a:t>
            </a:r>
            <a:r>
              <a:rPr lang="pl-PL" sz="3600" b="0" dirty="0">
                <a:solidFill>
                  <a:srgbClr val="00642D"/>
                </a:solidFill>
                <a:latin typeface="+mn-lt"/>
              </a:rPr>
              <a:t>DZIAŁANIA PROMOCYJNE ORGANIZACJI NON PROFIT</a:t>
            </a:r>
            <a:r>
              <a:rPr lang="pl-PL" sz="3600" dirty="0">
                <a:solidFill>
                  <a:srgbClr val="00642D"/>
                </a:solidFill>
                <a:latin typeface="+mn-lt"/>
              </a:rPr>
              <a:t>”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74D803B-617D-4ECD-83FA-1BBB3FA585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86672" y="299808"/>
            <a:ext cx="3461336" cy="4887888"/>
          </a:xfrm>
        </p:spPr>
        <p:txBody>
          <a:bodyPr>
            <a:noAutofit/>
          </a:bodyPr>
          <a:lstStyle/>
          <a:p>
            <a:pPr lvl="0" algn="just"/>
            <a:r>
              <a:rPr lang="pl-PL" sz="1800" dirty="0">
                <a:solidFill>
                  <a:schemeClr val="tx1"/>
                </a:solidFill>
                <a:latin typeface="+mn-lt"/>
              </a:rPr>
              <a:t>Zadanie pn. </a:t>
            </a:r>
            <a:r>
              <a:rPr lang="pl-PL" sz="1800" b="1" dirty="0">
                <a:solidFill>
                  <a:schemeClr val="tx1"/>
                </a:solidFill>
                <a:latin typeface="+mn-lt"/>
              </a:rPr>
              <a:t>„ Działania promocyjne organizacji NON PROFIT" </a:t>
            </a:r>
            <a:r>
              <a:rPr lang="pl-PL" sz="1800" dirty="0">
                <a:solidFill>
                  <a:schemeClr val="tx1"/>
                </a:solidFill>
                <a:latin typeface="+mn-lt"/>
              </a:rPr>
              <a:t>realizowane jest w ramach projektu finansowanego ze środków  </a:t>
            </a:r>
            <a:r>
              <a:rPr lang="pl-PL" sz="1800" b="1" dirty="0">
                <a:solidFill>
                  <a:schemeClr val="tx1"/>
                </a:solidFill>
                <a:latin typeface="+mn-lt"/>
              </a:rPr>
              <a:t>Fundacji Rozwoju Regionu Rabka.</a:t>
            </a:r>
          </a:p>
          <a:p>
            <a:pPr lvl="0" algn="just"/>
            <a:endParaRPr lang="pl-PL" sz="1800" b="1" dirty="0">
              <a:solidFill>
                <a:schemeClr val="tx1"/>
              </a:solidFill>
              <a:latin typeface="+mn-lt"/>
            </a:endParaRPr>
          </a:p>
          <a:p>
            <a:pPr lvl="0" algn="just"/>
            <a:r>
              <a:rPr lang="pl-PL" sz="1800" dirty="0">
                <a:solidFill>
                  <a:schemeClr val="tx1"/>
                </a:solidFill>
                <a:latin typeface="+mn-lt"/>
              </a:rPr>
              <a:t>W ramach tego projektu nasze stowarzyszenie otrzymało: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800" b="1" dirty="0">
                <a:solidFill>
                  <a:schemeClr val="tx1"/>
                </a:solidFill>
                <a:latin typeface="+mn-lt"/>
              </a:rPr>
              <a:t>Kubki</a:t>
            </a:r>
            <a:r>
              <a:rPr lang="pl-PL" sz="1800" dirty="0">
                <a:solidFill>
                  <a:schemeClr val="tx1"/>
                </a:solidFill>
                <a:latin typeface="+mn-lt"/>
              </a:rPr>
              <a:t> promocyjne Dunajec-Przełom się!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800" b="1" dirty="0" err="1">
                <a:solidFill>
                  <a:schemeClr val="tx1"/>
                </a:solidFill>
                <a:latin typeface="+mn-lt"/>
              </a:rPr>
              <a:t>Roll-up</a:t>
            </a:r>
            <a:r>
              <a:rPr lang="pl-PL" sz="1800" dirty="0">
                <a:solidFill>
                  <a:schemeClr val="tx1"/>
                </a:solidFill>
                <a:latin typeface="+mn-lt"/>
              </a:rPr>
              <a:t> reklamowy Dunajec-Przełom się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800" b="1" dirty="0">
                <a:solidFill>
                  <a:schemeClr val="tx1"/>
                </a:solidFill>
                <a:latin typeface="+mn-lt"/>
              </a:rPr>
              <a:t>Strona www</a:t>
            </a:r>
            <a:r>
              <a:rPr lang="pl-PL" sz="1800" dirty="0">
                <a:solidFill>
                  <a:schemeClr val="tx1"/>
                </a:solidFill>
                <a:latin typeface="+mn-lt"/>
              </a:rPr>
              <a:t>.Dunajec.eu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DCA495CB-303D-4B09-BCDE-F268D9F707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0100" y="3836273"/>
            <a:ext cx="5306166" cy="20581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A58192E-125F-4340-B386-60FBDA4E0CB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576" y="2406797"/>
            <a:ext cx="2589350" cy="21706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9E7B1A1A-55C9-4DC2-8E72-FFE1B88DB777}"/>
              </a:ext>
            </a:extLst>
          </p:cNvPr>
          <p:cNvSpPr txBox="1"/>
          <p:nvPr/>
        </p:nvSpPr>
        <p:spPr>
          <a:xfrm>
            <a:off x="7962264" y="5540466"/>
            <a:ext cx="3285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Kwota dofinansowania projektu:  </a:t>
            </a:r>
            <a:r>
              <a:rPr lang="pl-PL" sz="2000" b="1" dirty="0"/>
              <a:t>2 050 zł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A393215E-BFA0-4EFF-BBD7-4D003B72B9A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5441" y="3077020"/>
            <a:ext cx="1968305" cy="52628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6E1B8284-CC59-4FB6-BD6A-EA91AD5A3A1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8426" y="351198"/>
            <a:ext cx="1538901" cy="30778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10909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020FB8B7-7A65-40A4-A09D-F9AC76D438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0100" y="195751"/>
            <a:ext cx="5221052" cy="1157562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642D"/>
                </a:solidFill>
                <a:latin typeface="+mn-lt"/>
              </a:rPr>
              <a:t>„</a:t>
            </a:r>
            <a:r>
              <a:rPr lang="pl-PL" sz="3600" b="0" dirty="0">
                <a:solidFill>
                  <a:srgbClr val="00642D"/>
                </a:solidFill>
                <a:latin typeface="+mn-lt"/>
              </a:rPr>
              <a:t>OPERA – KRÓL PASTERZY</a:t>
            </a:r>
            <a:r>
              <a:rPr lang="pl-PL" sz="3600" dirty="0">
                <a:solidFill>
                  <a:srgbClr val="00642D"/>
                </a:solidFill>
                <a:latin typeface="+mn-lt"/>
              </a:rPr>
              <a:t>”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74D803B-617D-4ECD-83FA-1BBB3FA585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61761" y="114949"/>
            <a:ext cx="3858768" cy="4887888"/>
          </a:xfrm>
        </p:spPr>
        <p:txBody>
          <a:bodyPr>
            <a:noAutofit/>
          </a:bodyPr>
          <a:lstStyle/>
          <a:p>
            <a:pPr lvl="0" algn="just"/>
            <a:r>
              <a:rPr lang="pl-PL" sz="1800" dirty="0">
                <a:solidFill>
                  <a:schemeClr val="tx1"/>
                </a:solidFill>
                <a:latin typeface="+mn-lt"/>
              </a:rPr>
              <a:t>Zadanie pn. Opera </a:t>
            </a:r>
            <a:r>
              <a:rPr lang="pl-PL" sz="1800" b="1" dirty="0">
                <a:solidFill>
                  <a:schemeClr val="tx1"/>
                </a:solidFill>
                <a:latin typeface="+mn-lt"/>
              </a:rPr>
              <a:t>„ Król Pasterzy” </a:t>
            </a:r>
            <a:r>
              <a:rPr lang="pl-PL" sz="1800" dirty="0">
                <a:solidFill>
                  <a:schemeClr val="tx1"/>
                </a:solidFill>
                <a:latin typeface="+mn-lt"/>
              </a:rPr>
              <a:t>Wniosek złożony w listopadzie w konkursie organizowanym przez</a:t>
            </a:r>
            <a:r>
              <a:rPr lang="pl-PL" sz="1800" b="1" dirty="0">
                <a:solidFill>
                  <a:schemeClr val="tx1"/>
                </a:solidFill>
                <a:latin typeface="+mn-lt"/>
              </a:rPr>
              <a:t> Ministerstwo Kultury i Dziedzictwa Narodowego w programie „Kultura Dostępna”.</a:t>
            </a:r>
          </a:p>
          <a:p>
            <a:pPr lvl="0" algn="just"/>
            <a:endParaRPr lang="pl-PL" sz="1800" b="1" dirty="0">
              <a:solidFill>
                <a:schemeClr val="tx1"/>
              </a:solidFill>
              <a:latin typeface="+mn-lt"/>
            </a:endParaRPr>
          </a:p>
          <a:p>
            <a:pPr lvl="0" algn="just"/>
            <a:r>
              <a:rPr lang="pl-PL" sz="1800" dirty="0">
                <a:solidFill>
                  <a:schemeClr val="tx1"/>
                </a:solidFill>
                <a:latin typeface="+mn-lt"/>
              </a:rPr>
              <a:t>Kolejna opera, ma być kontynuacją dotychczasowych 3 odsłon Opery na Zamku w Czorsztynie, która zdobyła ogromne powodzenie wśród odbiorców.</a:t>
            </a:r>
          </a:p>
          <a:p>
            <a:pPr lvl="0" algn="just"/>
            <a:endParaRPr lang="pl-PL" sz="1800" dirty="0">
              <a:solidFill>
                <a:schemeClr val="tx1"/>
              </a:solidFill>
              <a:latin typeface="+mn-lt"/>
            </a:endParaRPr>
          </a:p>
          <a:p>
            <a:pPr lvl="0" algn="just"/>
            <a:r>
              <a:rPr lang="pl-PL" sz="1800" dirty="0">
                <a:solidFill>
                  <a:schemeClr val="tx1"/>
                </a:solidFill>
                <a:latin typeface="+mn-lt"/>
              </a:rPr>
              <a:t>Wystawienie opery „Król Pasterzy” Oskara Kolberga odbędzie w Krościenku nad Dunajcem.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A58192E-125F-4340-B386-60FBDA4E0C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468" y="1889722"/>
            <a:ext cx="2997184" cy="41248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9E7B1A1A-55C9-4DC2-8E72-FFE1B88DB777}"/>
              </a:ext>
            </a:extLst>
          </p:cNvPr>
          <p:cNvSpPr txBox="1"/>
          <p:nvPr/>
        </p:nvSpPr>
        <p:spPr>
          <a:xfrm>
            <a:off x="6659881" y="5646586"/>
            <a:ext cx="34625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Wnioskowana kwota dofinansowania projektu:  </a:t>
            </a:r>
          </a:p>
          <a:p>
            <a:r>
              <a:rPr lang="pl-PL" sz="2000" b="1" dirty="0"/>
              <a:t>38 000 zł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DCA495CB-303D-4B09-BCDE-F268D9F707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4796" y="2097392"/>
            <a:ext cx="2421204" cy="29054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D915168-AC5C-4C45-B81A-AA219CA139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79" y="5639717"/>
            <a:ext cx="1363375" cy="102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185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12107D77-3B64-43EA-B002-12D46D09AF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9828" y="0"/>
            <a:ext cx="9144001" cy="6858000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BFABED7-AF6E-44C8-A1D7-03F8EFD46C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659" y="4650624"/>
            <a:ext cx="5079799" cy="790370"/>
          </a:xfrm>
        </p:spPr>
        <p:txBody>
          <a:bodyPr>
            <a:noAutofit/>
          </a:bodyPr>
          <a:lstStyle/>
          <a:p>
            <a:pPr algn="r"/>
            <a:r>
              <a:rPr lang="pl-PL" sz="3200" dirty="0">
                <a:solidFill>
                  <a:schemeClr val="tx1"/>
                </a:solidFill>
              </a:rPr>
              <a:t>Dziękujemy za uwagę.</a:t>
            </a:r>
          </a:p>
        </p:txBody>
      </p:sp>
    </p:spTree>
    <p:extLst>
      <p:ext uri="{BB962C8B-B14F-4D97-AF65-F5344CB8AC3E}">
        <p14:creationId xmlns:p14="http://schemas.microsoft.com/office/powerpoint/2010/main" val="3643859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reeform 56"/>
          <p:cNvSpPr/>
          <p:nvPr/>
        </p:nvSpPr>
        <p:spPr>
          <a:xfrm>
            <a:off x="8551164" y="1"/>
            <a:ext cx="914400" cy="6857999"/>
          </a:xfrm>
          <a:custGeom>
            <a:avLst/>
            <a:gdLst>
              <a:gd name="connsiteX0" fmla="*/ 0 w 914400"/>
              <a:gd name="connsiteY0" fmla="*/ 0 h 6857999"/>
              <a:gd name="connsiteX1" fmla="*/ 914400 w 914400"/>
              <a:gd name="connsiteY1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400" h="6857999">
                <a:moveTo>
                  <a:pt x="0" y="0"/>
                </a:moveTo>
                <a:lnTo>
                  <a:pt x="914400" y="6857999"/>
                </a:lnTo>
              </a:path>
            </a:pathLst>
          </a:custGeom>
          <a:ln w="9525">
            <a:solidFill>
              <a:srgbClr val="BDBDBD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7"/>
          <p:cNvSpPr/>
          <p:nvPr/>
        </p:nvSpPr>
        <p:spPr>
          <a:xfrm>
            <a:off x="7080250" y="3663950"/>
            <a:ext cx="3575050" cy="3194050"/>
          </a:xfrm>
          <a:custGeom>
            <a:avLst/>
            <a:gdLst>
              <a:gd name="connsiteX0" fmla="*/ 3585844 w 3575050"/>
              <a:gd name="connsiteY0" fmla="*/ 18034 h 3194050"/>
              <a:gd name="connsiteX1" fmla="*/ 12446 w 3575050"/>
              <a:gd name="connsiteY1" fmla="*/ 3194620 h 319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75050" h="3194050">
                <a:moveTo>
                  <a:pt x="3585844" y="18034"/>
                </a:moveTo>
                <a:lnTo>
                  <a:pt x="12446" y="3194620"/>
                </a:lnTo>
              </a:path>
            </a:pathLst>
          </a:custGeom>
          <a:ln w="9525">
            <a:solidFill>
              <a:srgbClr val="D8D8D8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8"/>
          <p:cNvSpPr/>
          <p:nvPr/>
        </p:nvSpPr>
        <p:spPr>
          <a:xfrm>
            <a:off x="8410957" y="1"/>
            <a:ext cx="2255519" cy="6857999"/>
          </a:xfrm>
          <a:custGeom>
            <a:avLst/>
            <a:gdLst>
              <a:gd name="connsiteX0" fmla="*/ 1534159 w 2255519"/>
              <a:gd name="connsiteY0" fmla="*/ 0 h 6857999"/>
              <a:gd name="connsiteX1" fmla="*/ 2255519 w 2255519"/>
              <a:gd name="connsiteY1" fmla="*/ 0 h 6857999"/>
              <a:gd name="connsiteX2" fmla="*/ 2255519 w 2255519"/>
              <a:gd name="connsiteY2" fmla="*/ 6857999 h 6857999"/>
              <a:gd name="connsiteX3" fmla="*/ 0 w 2255519"/>
              <a:gd name="connsiteY3" fmla="*/ 6857999 h 6857999"/>
              <a:gd name="connsiteX4" fmla="*/ 1534159 w 2255519"/>
              <a:gd name="connsiteY4" fmla="*/ 0 h 6857999"/>
              <a:gd name="connsiteX5" fmla="*/ 1534159 w 2255519"/>
              <a:gd name="connsiteY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55519" h="6857999">
                <a:moveTo>
                  <a:pt x="1534159" y="0"/>
                </a:moveTo>
                <a:lnTo>
                  <a:pt x="2255519" y="0"/>
                </a:lnTo>
                <a:lnTo>
                  <a:pt x="2255519" y="6857999"/>
                </a:lnTo>
                <a:lnTo>
                  <a:pt x="0" y="6857999"/>
                </a:lnTo>
                <a:lnTo>
                  <a:pt x="1534159" y="0"/>
                </a:lnTo>
                <a:lnTo>
                  <a:pt x="1534159" y="0"/>
                </a:lnTo>
                <a:close/>
              </a:path>
            </a:pathLst>
          </a:custGeom>
          <a:solidFill>
            <a:srgbClr val="DDECB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9"/>
          <p:cNvSpPr/>
          <p:nvPr/>
        </p:nvSpPr>
        <p:spPr>
          <a:xfrm>
            <a:off x="8726423" y="1"/>
            <a:ext cx="1941576" cy="6857999"/>
          </a:xfrm>
          <a:custGeom>
            <a:avLst/>
            <a:gdLst>
              <a:gd name="connsiteX0" fmla="*/ 0 w 1941576"/>
              <a:gd name="connsiteY0" fmla="*/ 0 h 6857999"/>
              <a:gd name="connsiteX1" fmla="*/ 1941576 w 1941576"/>
              <a:gd name="connsiteY1" fmla="*/ 0 h 6857999"/>
              <a:gd name="connsiteX2" fmla="*/ 1941576 w 1941576"/>
              <a:gd name="connsiteY2" fmla="*/ 6857999 h 6857999"/>
              <a:gd name="connsiteX3" fmla="*/ 907160 w 1941576"/>
              <a:gd name="connsiteY3" fmla="*/ 6857999 h 6857999"/>
              <a:gd name="connsiteX4" fmla="*/ 0 w 1941576"/>
              <a:gd name="connsiteY4" fmla="*/ 0 h 6857999"/>
              <a:gd name="connsiteX5" fmla="*/ 0 w 1941576"/>
              <a:gd name="connsiteY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41576" h="6857999">
                <a:moveTo>
                  <a:pt x="0" y="0"/>
                </a:moveTo>
                <a:lnTo>
                  <a:pt x="1941576" y="0"/>
                </a:lnTo>
                <a:lnTo>
                  <a:pt x="1941576" y="6857999"/>
                </a:lnTo>
                <a:lnTo>
                  <a:pt x="907160" y="685799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E8F2D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60"/>
          <p:cNvSpPr/>
          <p:nvPr/>
        </p:nvSpPr>
        <p:spPr>
          <a:xfrm>
            <a:off x="8210550" y="3041650"/>
            <a:ext cx="2457450" cy="3803650"/>
          </a:xfrm>
          <a:custGeom>
            <a:avLst/>
            <a:gdLst>
              <a:gd name="connsiteX0" fmla="*/ 12954 w 2457450"/>
              <a:gd name="connsiteY0" fmla="*/ 3816349 h 3803650"/>
              <a:gd name="connsiteX1" fmla="*/ 2457450 w 2457450"/>
              <a:gd name="connsiteY1" fmla="*/ 6350 h 3803650"/>
              <a:gd name="connsiteX2" fmla="*/ 2457450 w 2457450"/>
              <a:gd name="connsiteY2" fmla="*/ 3816349 h 3803650"/>
              <a:gd name="connsiteX3" fmla="*/ 12954 w 2457450"/>
              <a:gd name="connsiteY3" fmla="*/ 3816349 h 380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7450" h="3803650">
                <a:moveTo>
                  <a:pt x="12954" y="3816349"/>
                </a:moveTo>
                <a:lnTo>
                  <a:pt x="2457450" y="6350"/>
                </a:lnTo>
                <a:lnTo>
                  <a:pt x="2457450" y="3816349"/>
                </a:lnTo>
                <a:lnTo>
                  <a:pt x="12954" y="3816349"/>
                </a:lnTo>
                <a:close/>
              </a:path>
            </a:pathLst>
          </a:custGeom>
          <a:solidFill>
            <a:srgbClr val="82B95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61"/>
          <p:cNvSpPr/>
          <p:nvPr/>
        </p:nvSpPr>
        <p:spPr>
          <a:xfrm>
            <a:off x="8525257" y="1"/>
            <a:ext cx="2141219" cy="6857999"/>
          </a:xfrm>
          <a:custGeom>
            <a:avLst/>
            <a:gdLst>
              <a:gd name="connsiteX0" fmla="*/ 0 w 2141219"/>
              <a:gd name="connsiteY0" fmla="*/ 0 h 6857999"/>
              <a:gd name="connsiteX1" fmla="*/ 2141219 w 2141219"/>
              <a:gd name="connsiteY1" fmla="*/ 0 h 6857999"/>
              <a:gd name="connsiteX2" fmla="*/ 2141219 w 2141219"/>
              <a:gd name="connsiteY2" fmla="*/ 6857999 h 6857999"/>
              <a:gd name="connsiteX3" fmla="*/ 1853437 w 2141219"/>
              <a:gd name="connsiteY3" fmla="*/ 6857999 h 6857999"/>
              <a:gd name="connsiteX4" fmla="*/ 0 w 2141219"/>
              <a:gd name="connsiteY4" fmla="*/ 0 h 6857999"/>
              <a:gd name="connsiteX5" fmla="*/ 0 w 2141219"/>
              <a:gd name="connsiteY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1219" h="6857999">
                <a:moveTo>
                  <a:pt x="0" y="0"/>
                </a:moveTo>
                <a:lnTo>
                  <a:pt x="2141219" y="0"/>
                </a:lnTo>
                <a:lnTo>
                  <a:pt x="2141219" y="6857999"/>
                </a:lnTo>
                <a:lnTo>
                  <a:pt x="1853437" y="685799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77A05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2"/>
          <p:cNvSpPr/>
          <p:nvPr/>
        </p:nvSpPr>
        <p:spPr>
          <a:xfrm>
            <a:off x="9698735" y="1"/>
            <a:ext cx="967740" cy="6857999"/>
          </a:xfrm>
          <a:custGeom>
            <a:avLst/>
            <a:gdLst>
              <a:gd name="connsiteX0" fmla="*/ 764920 w 967740"/>
              <a:gd name="connsiteY0" fmla="*/ 0 h 6857999"/>
              <a:gd name="connsiteX1" fmla="*/ 967740 w 967740"/>
              <a:gd name="connsiteY1" fmla="*/ 0 h 6857999"/>
              <a:gd name="connsiteX2" fmla="*/ 967740 w 967740"/>
              <a:gd name="connsiteY2" fmla="*/ 6857999 h 6857999"/>
              <a:gd name="connsiteX3" fmla="*/ 0 w 967740"/>
              <a:gd name="connsiteY3" fmla="*/ 6857999 h 6857999"/>
              <a:gd name="connsiteX4" fmla="*/ 764920 w 967740"/>
              <a:gd name="connsiteY4" fmla="*/ 0 h 6857999"/>
              <a:gd name="connsiteX5" fmla="*/ 764920 w 967740"/>
              <a:gd name="connsiteY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7740" h="6857999">
                <a:moveTo>
                  <a:pt x="764920" y="0"/>
                </a:moveTo>
                <a:lnTo>
                  <a:pt x="967740" y="0"/>
                </a:lnTo>
                <a:lnTo>
                  <a:pt x="967740" y="6857999"/>
                </a:lnTo>
                <a:lnTo>
                  <a:pt x="0" y="6857999"/>
                </a:lnTo>
                <a:lnTo>
                  <a:pt x="764920" y="0"/>
                </a:lnTo>
                <a:lnTo>
                  <a:pt x="764920" y="0"/>
                </a:lnTo>
                <a:close/>
              </a:path>
            </a:pathLst>
          </a:custGeom>
          <a:solidFill>
            <a:srgbClr val="D2EA9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eform 63"/>
          <p:cNvSpPr/>
          <p:nvPr/>
        </p:nvSpPr>
        <p:spPr>
          <a:xfrm>
            <a:off x="9727693" y="1"/>
            <a:ext cx="938783" cy="6857999"/>
          </a:xfrm>
          <a:custGeom>
            <a:avLst/>
            <a:gdLst>
              <a:gd name="connsiteX0" fmla="*/ 0 w 938783"/>
              <a:gd name="connsiteY0" fmla="*/ 0 h 6857999"/>
              <a:gd name="connsiteX1" fmla="*/ 938783 w 938783"/>
              <a:gd name="connsiteY1" fmla="*/ 0 h 6857999"/>
              <a:gd name="connsiteX2" fmla="*/ 938783 w 938783"/>
              <a:gd name="connsiteY2" fmla="*/ 6857999 h 6857999"/>
              <a:gd name="connsiteX3" fmla="*/ 833246 w 938783"/>
              <a:gd name="connsiteY3" fmla="*/ 6857999 h 6857999"/>
              <a:gd name="connsiteX4" fmla="*/ 0 w 938783"/>
              <a:gd name="connsiteY4" fmla="*/ 0 h 6857999"/>
              <a:gd name="connsiteX5" fmla="*/ 0 w 938783"/>
              <a:gd name="connsiteY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8783" h="6857999">
                <a:moveTo>
                  <a:pt x="0" y="0"/>
                </a:moveTo>
                <a:lnTo>
                  <a:pt x="938783" y="0"/>
                </a:lnTo>
                <a:lnTo>
                  <a:pt x="938783" y="6857999"/>
                </a:lnTo>
                <a:lnTo>
                  <a:pt x="833246" y="685799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B6D67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4"/>
          <p:cNvSpPr/>
          <p:nvPr/>
        </p:nvSpPr>
        <p:spPr>
          <a:xfrm>
            <a:off x="9290050" y="3575050"/>
            <a:ext cx="1365250" cy="3270250"/>
          </a:xfrm>
          <a:custGeom>
            <a:avLst/>
            <a:gdLst>
              <a:gd name="connsiteX0" fmla="*/ 12445 w 1365250"/>
              <a:gd name="connsiteY0" fmla="*/ 3282949 h 3270250"/>
              <a:gd name="connsiteX1" fmla="*/ 1376426 w 1365250"/>
              <a:gd name="connsiteY1" fmla="*/ 13970 h 3270250"/>
              <a:gd name="connsiteX2" fmla="*/ 1376426 w 1365250"/>
              <a:gd name="connsiteY2" fmla="*/ 3282949 h 3270250"/>
              <a:gd name="connsiteX3" fmla="*/ 12445 w 1365250"/>
              <a:gd name="connsiteY3" fmla="*/ 3282949 h 327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5250" h="3270250">
                <a:moveTo>
                  <a:pt x="12445" y="3282949"/>
                </a:moveTo>
                <a:lnTo>
                  <a:pt x="1376426" y="13970"/>
                </a:lnTo>
                <a:lnTo>
                  <a:pt x="1376426" y="3282949"/>
                </a:lnTo>
                <a:lnTo>
                  <a:pt x="12445" y="3282949"/>
                </a:lnTo>
                <a:close/>
              </a:path>
            </a:pathLst>
          </a:custGeom>
          <a:solidFill>
            <a:srgbClr val="A5CD4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5"/>
          <p:cNvSpPr/>
          <p:nvPr/>
        </p:nvSpPr>
        <p:spPr>
          <a:xfrm>
            <a:off x="1517650" y="3994150"/>
            <a:ext cx="336550" cy="2863850"/>
          </a:xfrm>
          <a:custGeom>
            <a:avLst/>
            <a:gdLst>
              <a:gd name="connsiteX0" fmla="*/ 6350 w 336550"/>
              <a:gd name="connsiteY0" fmla="*/ 2863850 h 2863850"/>
              <a:gd name="connsiteX1" fmla="*/ 6350 w 336550"/>
              <a:gd name="connsiteY1" fmla="*/ 18542 h 2863850"/>
              <a:gd name="connsiteX2" fmla="*/ 343154 w 336550"/>
              <a:gd name="connsiteY2" fmla="*/ 2863850 h 2863850"/>
              <a:gd name="connsiteX3" fmla="*/ 6350 w 336550"/>
              <a:gd name="connsiteY3" fmla="*/ 2863850 h 286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550" h="2863850">
                <a:moveTo>
                  <a:pt x="6350" y="2863850"/>
                </a:moveTo>
                <a:lnTo>
                  <a:pt x="6350" y="18542"/>
                </a:lnTo>
                <a:lnTo>
                  <a:pt x="343154" y="2863850"/>
                </a:lnTo>
                <a:lnTo>
                  <a:pt x="6350" y="2863850"/>
                </a:lnTo>
                <a:close/>
              </a:path>
            </a:pathLst>
          </a:custGeom>
          <a:solidFill>
            <a:srgbClr val="A0CA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68"/>
          <p:cNvSpPr txBox="1"/>
          <p:nvPr/>
        </p:nvSpPr>
        <p:spPr>
          <a:xfrm>
            <a:off x="915069" y="1158633"/>
            <a:ext cx="7796875" cy="52012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850645" algn="ctr"/>
            <a:r>
              <a:rPr lang="pl-PL" altLang="zh-CN" sz="2000" b="1" dirty="0">
                <a:solidFill>
                  <a:srgbClr val="007F00"/>
                </a:solidFill>
                <a:latin typeface="Times New Roman"/>
                <a:ea typeface="Times New Roman"/>
              </a:rPr>
              <a:t>Przedsięwzięcia ujęte w SRL, realizowane za pośrednictwem wdrażanych projektów:</a:t>
            </a:r>
            <a:endParaRPr lang="en-US" sz="2000" dirty="0"/>
          </a:p>
          <a:p>
            <a:pPr>
              <a:lnSpc>
                <a:spcPts val="1000"/>
              </a:lnSpc>
            </a:pPr>
            <a:endParaRPr lang="en-US" sz="2000" dirty="0"/>
          </a:p>
          <a:p>
            <a:pPr>
              <a:lnSpc>
                <a:spcPts val="1620"/>
              </a:lnSpc>
            </a:pPr>
            <a:endParaRPr lang="en-US" sz="1400" dirty="0"/>
          </a:p>
          <a:p>
            <a:pPr algn="ctr"/>
            <a:r>
              <a:rPr lang="en-US" altLang="zh-CN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CEL OGÓLNY 1</a:t>
            </a:r>
            <a:r>
              <a:rPr lang="pl-PL" altLang="zh-CN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</a:p>
          <a:p>
            <a:pPr algn="ctr"/>
            <a:r>
              <a:rPr lang="pl-PL" altLang="zh-CN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TOŻSAMOŚĆ REGIONALNA PODSTAWĄ ROZWOJU PRZEDSIĘBIORCZOŚCI I TURYSTYKI</a:t>
            </a:r>
          </a:p>
          <a:p>
            <a:pPr algn="just"/>
            <a:endParaRPr lang="pl-PL" altLang="zh-CN" sz="14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just"/>
            <a:r>
              <a:rPr lang="en-US" altLang="zh-CN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CELE SZCZEGÓŁOWE</a:t>
            </a:r>
            <a:r>
              <a:rPr lang="pl-PL" altLang="zh-CN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:</a:t>
            </a:r>
          </a:p>
          <a:p>
            <a:pPr algn="just"/>
            <a:r>
              <a:rPr lang="pl-PL" altLang="zh-CN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1.1 </a:t>
            </a:r>
            <a:r>
              <a:rPr lang="pl-PL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Wykorzystanie dziedzictwa kulturowego i naturalnego Gorców i Pienin do rozwoju przedsiębiorczości i turystyki</a:t>
            </a:r>
          </a:p>
          <a:p>
            <a:pPr algn="ctr"/>
            <a:endParaRPr lang="pl-PL" altLang="zh-CN" sz="1400" b="1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ctr"/>
            <a:r>
              <a:rPr lang="pl-PL" altLang="zh-CN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Przedsięwzięcia:</a:t>
            </a:r>
          </a:p>
          <a:p>
            <a:pPr algn="just"/>
            <a:r>
              <a:rPr lang="pl-PL" altLang="zh-CN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1.1.1</a:t>
            </a:r>
            <a:r>
              <a:rPr lang="pl-PL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 Infrastruktura turystyczna,  rekreacyjna i/lub kulturowa  wykorzystująca zasoby obszaru  LGD</a:t>
            </a:r>
          </a:p>
          <a:p>
            <a:pPr algn="just"/>
            <a:r>
              <a:rPr lang="pl-PL" altLang="zh-CN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1.1.2 </a:t>
            </a:r>
            <a:r>
              <a:rPr lang="pl-PL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Tworzenie lub rozwój  atrakcyjnych produktów  turystycznych  wykorzystujących zasoby  kulturowe i/lub naturalne  obszaru LGD w tym produktów  innowacyjnych</a:t>
            </a:r>
          </a:p>
          <a:p>
            <a:pPr algn="just"/>
            <a:r>
              <a:rPr lang="pl-PL" altLang="zh-CN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1.1.3 </a:t>
            </a:r>
            <a:r>
              <a:rPr lang="pl-PL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Wykorzystanie do rozwoju  turystyki zasobów dziedzictwa  kulturowego i/lub naturalnego  obszaru LGD</a:t>
            </a:r>
          </a:p>
          <a:p>
            <a:pPr algn="just"/>
            <a:r>
              <a:rPr lang="pl-PL" altLang="zh-CN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1.1.4 </a:t>
            </a:r>
            <a:r>
              <a:rPr lang="pl-PL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Spójne działania marketingowe na rzecz regionu</a:t>
            </a:r>
          </a:p>
          <a:p>
            <a:pPr algn="just"/>
            <a:r>
              <a:rPr lang="pl-PL" altLang="zh-CN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1.1.5 </a:t>
            </a:r>
            <a:r>
              <a:rPr lang="pl-PL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Dziedzictwo kulturowe i naturalne ostoją Gorców i Pienin</a:t>
            </a:r>
          </a:p>
          <a:p>
            <a:pPr algn="just"/>
            <a:r>
              <a:rPr lang="pl-PL" altLang="zh-CN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1.1.6 </a:t>
            </a:r>
            <a:r>
              <a:rPr lang="pl-PL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Podejmowanie działalności  gospodarczej w sektorze  turystycznym przez osoby do  30. roku życia i/lub kobiety</a:t>
            </a:r>
          </a:p>
          <a:p>
            <a:pPr algn="ctr"/>
            <a:endParaRPr lang="pl-PL" altLang="zh-CN" sz="1400" b="1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just"/>
            <a:endParaRPr lang="en-US" altLang="zh-CN" sz="14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just">
              <a:lnSpc>
                <a:spcPts val="108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615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reeform 56"/>
          <p:cNvSpPr/>
          <p:nvPr/>
        </p:nvSpPr>
        <p:spPr>
          <a:xfrm>
            <a:off x="8551164" y="1"/>
            <a:ext cx="914400" cy="6857999"/>
          </a:xfrm>
          <a:custGeom>
            <a:avLst/>
            <a:gdLst>
              <a:gd name="connsiteX0" fmla="*/ 0 w 914400"/>
              <a:gd name="connsiteY0" fmla="*/ 0 h 6857999"/>
              <a:gd name="connsiteX1" fmla="*/ 914400 w 914400"/>
              <a:gd name="connsiteY1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400" h="6857999">
                <a:moveTo>
                  <a:pt x="0" y="0"/>
                </a:moveTo>
                <a:lnTo>
                  <a:pt x="914400" y="6857999"/>
                </a:lnTo>
              </a:path>
            </a:pathLst>
          </a:custGeom>
          <a:ln w="9525">
            <a:solidFill>
              <a:srgbClr val="BDBDBD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7"/>
          <p:cNvSpPr/>
          <p:nvPr/>
        </p:nvSpPr>
        <p:spPr>
          <a:xfrm>
            <a:off x="7080250" y="3663950"/>
            <a:ext cx="3575050" cy="3194050"/>
          </a:xfrm>
          <a:custGeom>
            <a:avLst/>
            <a:gdLst>
              <a:gd name="connsiteX0" fmla="*/ 3585844 w 3575050"/>
              <a:gd name="connsiteY0" fmla="*/ 18034 h 3194050"/>
              <a:gd name="connsiteX1" fmla="*/ 12446 w 3575050"/>
              <a:gd name="connsiteY1" fmla="*/ 3194620 h 319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75050" h="3194050">
                <a:moveTo>
                  <a:pt x="3585844" y="18034"/>
                </a:moveTo>
                <a:lnTo>
                  <a:pt x="12446" y="3194620"/>
                </a:lnTo>
              </a:path>
            </a:pathLst>
          </a:custGeom>
          <a:ln w="9525">
            <a:solidFill>
              <a:srgbClr val="D8D8D8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8"/>
          <p:cNvSpPr/>
          <p:nvPr/>
        </p:nvSpPr>
        <p:spPr>
          <a:xfrm>
            <a:off x="8410957" y="1"/>
            <a:ext cx="2255519" cy="6857999"/>
          </a:xfrm>
          <a:custGeom>
            <a:avLst/>
            <a:gdLst>
              <a:gd name="connsiteX0" fmla="*/ 1534159 w 2255519"/>
              <a:gd name="connsiteY0" fmla="*/ 0 h 6857999"/>
              <a:gd name="connsiteX1" fmla="*/ 2255519 w 2255519"/>
              <a:gd name="connsiteY1" fmla="*/ 0 h 6857999"/>
              <a:gd name="connsiteX2" fmla="*/ 2255519 w 2255519"/>
              <a:gd name="connsiteY2" fmla="*/ 6857999 h 6857999"/>
              <a:gd name="connsiteX3" fmla="*/ 0 w 2255519"/>
              <a:gd name="connsiteY3" fmla="*/ 6857999 h 6857999"/>
              <a:gd name="connsiteX4" fmla="*/ 1534159 w 2255519"/>
              <a:gd name="connsiteY4" fmla="*/ 0 h 6857999"/>
              <a:gd name="connsiteX5" fmla="*/ 1534159 w 2255519"/>
              <a:gd name="connsiteY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55519" h="6857999">
                <a:moveTo>
                  <a:pt x="1534159" y="0"/>
                </a:moveTo>
                <a:lnTo>
                  <a:pt x="2255519" y="0"/>
                </a:lnTo>
                <a:lnTo>
                  <a:pt x="2255519" y="6857999"/>
                </a:lnTo>
                <a:lnTo>
                  <a:pt x="0" y="6857999"/>
                </a:lnTo>
                <a:lnTo>
                  <a:pt x="1534159" y="0"/>
                </a:lnTo>
                <a:lnTo>
                  <a:pt x="1534159" y="0"/>
                </a:lnTo>
                <a:close/>
              </a:path>
            </a:pathLst>
          </a:custGeom>
          <a:solidFill>
            <a:srgbClr val="DDECB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9"/>
          <p:cNvSpPr/>
          <p:nvPr/>
        </p:nvSpPr>
        <p:spPr>
          <a:xfrm>
            <a:off x="8726423" y="1"/>
            <a:ext cx="1941576" cy="6857999"/>
          </a:xfrm>
          <a:custGeom>
            <a:avLst/>
            <a:gdLst>
              <a:gd name="connsiteX0" fmla="*/ 0 w 1941576"/>
              <a:gd name="connsiteY0" fmla="*/ 0 h 6857999"/>
              <a:gd name="connsiteX1" fmla="*/ 1941576 w 1941576"/>
              <a:gd name="connsiteY1" fmla="*/ 0 h 6857999"/>
              <a:gd name="connsiteX2" fmla="*/ 1941576 w 1941576"/>
              <a:gd name="connsiteY2" fmla="*/ 6857999 h 6857999"/>
              <a:gd name="connsiteX3" fmla="*/ 907160 w 1941576"/>
              <a:gd name="connsiteY3" fmla="*/ 6857999 h 6857999"/>
              <a:gd name="connsiteX4" fmla="*/ 0 w 1941576"/>
              <a:gd name="connsiteY4" fmla="*/ 0 h 6857999"/>
              <a:gd name="connsiteX5" fmla="*/ 0 w 1941576"/>
              <a:gd name="connsiteY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41576" h="6857999">
                <a:moveTo>
                  <a:pt x="0" y="0"/>
                </a:moveTo>
                <a:lnTo>
                  <a:pt x="1941576" y="0"/>
                </a:lnTo>
                <a:lnTo>
                  <a:pt x="1941576" y="6857999"/>
                </a:lnTo>
                <a:lnTo>
                  <a:pt x="907160" y="685799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E8F2D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60"/>
          <p:cNvSpPr/>
          <p:nvPr/>
        </p:nvSpPr>
        <p:spPr>
          <a:xfrm>
            <a:off x="8210550" y="3041650"/>
            <a:ext cx="2457450" cy="3803650"/>
          </a:xfrm>
          <a:custGeom>
            <a:avLst/>
            <a:gdLst>
              <a:gd name="connsiteX0" fmla="*/ 12954 w 2457450"/>
              <a:gd name="connsiteY0" fmla="*/ 3816349 h 3803650"/>
              <a:gd name="connsiteX1" fmla="*/ 2457450 w 2457450"/>
              <a:gd name="connsiteY1" fmla="*/ 6350 h 3803650"/>
              <a:gd name="connsiteX2" fmla="*/ 2457450 w 2457450"/>
              <a:gd name="connsiteY2" fmla="*/ 3816349 h 3803650"/>
              <a:gd name="connsiteX3" fmla="*/ 12954 w 2457450"/>
              <a:gd name="connsiteY3" fmla="*/ 3816349 h 380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7450" h="3803650">
                <a:moveTo>
                  <a:pt x="12954" y="3816349"/>
                </a:moveTo>
                <a:lnTo>
                  <a:pt x="2457450" y="6350"/>
                </a:lnTo>
                <a:lnTo>
                  <a:pt x="2457450" y="3816349"/>
                </a:lnTo>
                <a:lnTo>
                  <a:pt x="12954" y="3816349"/>
                </a:lnTo>
                <a:close/>
              </a:path>
            </a:pathLst>
          </a:custGeom>
          <a:solidFill>
            <a:srgbClr val="82B95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61"/>
          <p:cNvSpPr/>
          <p:nvPr/>
        </p:nvSpPr>
        <p:spPr>
          <a:xfrm>
            <a:off x="8525257" y="1"/>
            <a:ext cx="2141219" cy="6857999"/>
          </a:xfrm>
          <a:custGeom>
            <a:avLst/>
            <a:gdLst>
              <a:gd name="connsiteX0" fmla="*/ 0 w 2141219"/>
              <a:gd name="connsiteY0" fmla="*/ 0 h 6857999"/>
              <a:gd name="connsiteX1" fmla="*/ 2141219 w 2141219"/>
              <a:gd name="connsiteY1" fmla="*/ 0 h 6857999"/>
              <a:gd name="connsiteX2" fmla="*/ 2141219 w 2141219"/>
              <a:gd name="connsiteY2" fmla="*/ 6857999 h 6857999"/>
              <a:gd name="connsiteX3" fmla="*/ 1853437 w 2141219"/>
              <a:gd name="connsiteY3" fmla="*/ 6857999 h 6857999"/>
              <a:gd name="connsiteX4" fmla="*/ 0 w 2141219"/>
              <a:gd name="connsiteY4" fmla="*/ 0 h 6857999"/>
              <a:gd name="connsiteX5" fmla="*/ 0 w 2141219"/>
              <a:gd name="connsiteY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1219" h="6857999">
                <a:moveTo>
                  <a:pt x="0" y="0"/>
                </a:moveTo>
                <a:lnTo>
                  <a:pt x="2141219" y="0"/>
                </a:lnTo>
                <a:lnTo>
                  <a:pt x="2141219" y="6857999"/>
                </a:lnTo>
                <a:lnTo>
                  <a:pt x="1853437" y="685799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77A05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2"/>
          <p:cNvSpPr/>
          <p:nvPr/>
        </p:nvSpPr>
        <p:spPr>
          <a:xfrm>
            <a:off x="9698735" y="1"/>
            <a:ext cx="967740" cy="6857999"/>
          </a:xfrm>
          <a:custGeom>
            <a:avLst/>
            <a:gdLst>
              <a:gd name="connsiteX0" fmla="*/ 764920 w 967740"/>
              <a:gd name="connsiteY0" fmla="*/ 0 h 6857999"/>
              <a:gd name="connsiteX1" fmla="*/ 967740 w 967740"/>
              <a:gd name="connsiteY1" fmla="*/ 0 h 6857999"/>
              <a:gd name="connsiteX2" fmla="*/ 967740 w 967740"/>
              <a:gd name="connsiteY2" fmla="*/ 6857999 h 6857999"/>
              <a:gd name="connsiteX3" fmla="*/ 0 w 967740"/>
              <a:gd name="connsiteY3" fmla="*/ 6857999 h 6857999"/>
              <a:gd name="connsiteX4" fmla="*/ 764920 w 967740"/>
              <a:gd name="connsiteY4" fmla="*/ 0 h 6857999"/>
              <a:gd name="connsiteX5" fmla="*/ 764920 w 967740"/>
              <a:gd name="connsiteY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7740" h="6857999">
                <a:moveTo>
                  <a:pt x="764920" y="0"/>
                </a:moveTo>
                <a:lnTo>
                  <a:pt x="967740" y="0"/>
                </a:lnTo>
                <a:lnTo>
                  <a:pt x="967740" y="6857999"/>
                </a:lnTo>
                <a:lnTo>
                  <a:pt x="0" y="6857999"/>
                </a:lnTo>
                <a:lnTo>
                  <a:pt x="764920" y="0"/>
                </a:lnTo>
                <a:lnTo>
                  <a:pt x="764920" y="0"/>
                </a:lnTo>
                <a:close/>
              </a:path>
            </a:pathLst>
          </a:custGeom>
          <a:solidFill>
            <a:srgbClr val="D2EA9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eform 63"/>
          <p:cNvSpPr/>
          <p:nvPr/>
        </p:nvSpPr>
        <p:spPr>
          <a:xfrm>
            <a:off x="9727693" y="1"/>
            <a:ext cx="938783" cy="6857999"/>
          </a:xfrm>
          <a:custGeom>
            <a:avLst/>
            <a:gdLst>
              <a:gd name="connsiteX0" fmla="*/ 0 w 938783"/>
              <a:gd name="connsiteY0" fmla="*/ 0 h 6857999"/>
              <a:gd name="connsiteX1" fmla="*/ 938783 w 938783"/>
              <a:gd name="connsiteY1" fmla="*/ 0 h 6857999"/>
              <a:gd name="connsiteX2" fmla="*/ 938783 w 938783"/>
              <a:gd name="connsiteY2" fmla="*/ 6857999 h 6857999"/>
              <a:gd name="connsiteX3" fmla="*/ 833246 w 938783"/>
              <a:gd name="connsiteY3" fmla="*/ 6857999 h 6857999"/>
              <a:gd name="connsiteX4" fmla="*/ 0 w 938783"/>
              <a:gd name="connsiteY4" fmla="*/ 0 h 6857999"/>
              <a:gd name="connsiteX5" fmla="*/ 0 w 938783"/>
              <a:gd name="connsiteY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8783" h="6857999">
                <a:moveTo>
                  <a:pt x="0" y="0"/>
                </a:moveTo>
                <a:lnTo>
                  <a:pt x="938783" y="0"/>
                </a:lnTo>
                <a:lnTo>
                  <a:pt x="938783" y="6857999"/>
                </a:lnTo>
                <a:lnTo>
                  <a:pt x="833246" y="685799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B6D67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4"/>
          <p:cNvSpPr/>
          <p:nvPr/>
        </p:nvSpPr>
        <p:spPr>
          <a:xfrm>
            <a:off x="9290050" y="3575050"/>
            <a:ext cx="1365250" cy="3270250"/>
          </a:xfrm>
          <a:custGeom>
            <a:avLst/>
            <a:gdLst>
              <a:gd name="connsiteX0" fmla="*/ 12445 w 1365250"/>
              <a:gd name="connsiteY0" fmla="*/ 3282949 h 3270250"/>
              <a:gd name="connsiteX1" fmla="*/ 1376426 w 1365250"/>
              <a:gd name="connsiteY1" fmla="*/ 13970 h 3270250"/>
              <a:gd name="connsiteX2" fmla="*/ 1376426 w 1365250"/>
              <a:gd name="connsiteY2" fmla="*/ 3282949 h 3270250"/>
              <a:gd name="connsiteX3" fmla="*/ 12445 w 1365250"/>
              <a:gd name="connsiteY3" fmla="*/ 3282949 h 327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5250" h="3270250">
                <a:moveTo>
                  <a:pt x="12445" y="3282949"/>
                </a:moveTo>
                <a:lnTo>
                  <a:pt x="1376426" y="13970"/>
                </a:lnTo>
                <a:lnTo>
                  <a:pt x="1376426" y="3282949"/>
                </a:lnTo>
                <a:lnTo>
                  <a:pt x="12445" y="3282949"/>
                </a:lnTo>
                <a:close/>
              </a:path>
            </a:pathLst>
          </a:custGeom>
          <a:solidFill>
            <a:srgbClr val="A5CD4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5"/>
          <p:cNvSpPr/>
          <p:nvPr/>
        </p:nvSpPr>
        <p:spPr>
          <a:xfrm>
            <a:off x="1517650" y="3994150"/>
            <a:ext cx="336550" cy="2863850"/>
          </a:xfrm>
          <a:custGeom>
            <a:avLst/>
            <a:gdLst>
              <a:gd name="connsiteX0" fmla="*/ 6350 w 336550"/>
              <a:gd name="connsiteY0" fmla="*/ 2863850 h 2863850"/>
              <a:gd name="connsiteX1" fmla="*/ 6350 w 336550"/>
              <a:gd name="connsiteY1" fmla="*/ 18542 h 2863850"/>
              <a:gd name="connsiteX2" fmla="*/ 343154 w 336550"/>
              <a:gd name="connsiteY2" fmla="*/ 2863850 h 2863850"/>
              <a:gd name="connsiteX3" fmla="*/ 6350 w 336550"/>
              <a:gd name="connsiteY3" fmla="*/ 2863850 h 286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550" h="2863850">
                <a:moveTo>
                  <a:pt x="6350" y="2863850"/>
                </a:moveTo>
                <a:lnTo>
                  <a:pt x="6350" y="18542"/>
                </a:lnTo>
                <a:lnTo>
                  <a:pt x="343154" y="2863850"/>
                </a:lnTo>
                <a:lnTo>
                  <a:pt x="6350" y="2863850"/>
                </a:lnTo>
                <a:close/>
              </a:path>
            </a:pathLst>
          </a:custGeom>
          <a:solidFill>
            <a:srgbClr val="A0CA4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68"/>
          <p:cNvSpPr txBox="1"/>
          <p:nvPr/>
        </p:nvSpPr>
        <p:spPr>
          <a:xfrm>
            <a:off x="967666" y="1096489"/>
            <a:ext cx="7441768" cy="46754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endParaRPr lang="pl-PL" altLang="zh-CN" sz="14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just"/>
            <a:endParaRPr lang="pl-PL" altLang="zh-CN" sz="1400" b="1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ctr"/>
            <a:r>
              <a:rPr lang="pl-PL" altLang="zh-CN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CEL OGÓLNY 1 </a:t>
            </a:r>
          </a:p>
          <a:p>
            <a:pPr algn="ctr"/>
            <a:r>
              <a:rPr lang="pl-PL" altLang="zh-CN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TOŻSAMOŚĆ REGIONALNA PODSTAWĄ ROZWOJU PRZEDSIĘBIORCZOŚCI I TURYSTYKI</a:t>
            </a:r>
          </a:p>
          <a:p>
            <a:pPr algn="just"/>
            <a:endParaRPr lang="pl-PL" altLang="zh-CN" sz="1400" b="1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just"/>
            <a:endParaRPr lang="pl-PL" altLang="zh-CN" sz="1400" b="1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just"/>
            <a:r>
              <a:rPr lang="en-US" altLang="zh-CN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CELE SZCZEGÓŁOWE</a:t>
            </a:r>
            <a:r>
              <a:rPr lang="pl-PL" altLang="zh-CN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:</a:t>
            </a:r>
          </a:p>
          <a:p>
            <a:pPr algn="just"/>
            <a:r>
              <a:rPr lang="pl-PL" altLang="zh-CN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1.2 </a:t>
            </a:r>
            <a:r>
              <a:rPr lang="pl-PL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Integracja i wzmocnienie kapitału społecznego obszaru LGD </a:t>
            </a:r>
          </a:p>
          <a:p>
            <a:pPr algn="just"/>
            <a:endParaRPr lang="pl-PL" altLang="zh-CN" sz="14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ctr"/>
            <a:r>
              <a:rPr lang="pl-PL" altLang="zh-CN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Przedsięwzięcia:</a:t>
            </a:r>
          </a:p>
          <a:p>
            <a:pPr algn="just"/>
            <a:r>
              <a:rPr lang="pl-PL" altLang="zh-CN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1.2.1 </a:t>
            </a:r>
            <a:r>
              <a:rPr lang="pl-PL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Podejmowanie działalności  gospodarczej</a:t>
            </a:r>
          </a:p>
          <a:p>
            <a:pPr algn="just"/>
            <a:r>
              <a:rPr lang="pl-PL" altLang="zh-CN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1.2.2 </a:t>
            </a:r>
            <a:r>
              <a:rPr lang="pl-PL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Integracja branż mających  kluczowe znaczenie dla  rozwoju obszaru:  zakwaterowanie i usługi gastronomiczne, budownictwo,  kultura, rozrywka i rekreacja</a:t>
            </a:r>
          </a:p>
          <a:p>
            <a:pPr algn="just"/>
            <a:r>
              <a:rPr lang="pl-PL" altLang="zh-CN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1.2.3</a:t>
            </a:r>
            <a:r>
              <a:rPr lang="pl-PL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 Rozwój działalności gospodarczej </a:t>
            </a:r>
          </a:p>
          <a:p>
            <a:pPr algn="just"/>
            <a:r>
              <a:rPr lang="en-US" altLang="zh-CN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1.2.4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altLang="zh-CN" sz="1400" dirty="0" err="1">
                <a:solidFill>
                  <a:srgbClr val="000000"/>
                </a:solidFill>
                <a:latin typeface="Times New Roman"/>
                <a:ea typeface="Times New Roman"/>
              </a:rPr>
              <a:t>Zachowanie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altLang="zh-CN" sz="1400" dirty="0" err="1">
                <a:solidFill>
                  <a:srgbClr val="000000"/>
                </a:solidFill>
                <a:latin typeface="Times New Roman"/>
                <a:ea typeface="Times New Roman"/>
              </a:rPr>
              <a:t>tożsamości</a:t>
            </a:r>
            <a:r>
              <a:rPr lang="en-US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altLang="zh-CN" sz="1400" dirty="0" err="1">
                <a:solidFill>
                  <a:srgbClr val="000000"/>
                </a:solidFill>
                <a:latin typeface="Times New Roman"/>
                <a:ea typeface="Times New Roman"/>
              </a:rPr>
              <a:t>regionalnej</a:t>
            </a:r>
            <a:endParaRPr lang="en-US" altLang="zh-CN" sz="14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just"/>
            <a:r>
              <a:rPr lang="pl-PL" altLang="zh-CN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1.2.5</a:t>
            </a:r>
            <a:r>
              <a:rPr lang="pl-PL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 Integracja mieszkańców i promocja obszaru</a:t>
            </a:r>
          </a:p>
          <a:p>
            <a:pPr algn="just"/>
            <a:r>
              <a:rPr lang="pl-PL" altLang="zh-CN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1.2.6 </a:t>
            </a:r>
            <a:r>
              <a:rPr lang="pl-PL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Działania na rzecz rozwijania  ponadregionalnej oferty  turystycznej</a:t>
            </a:r>
          </a:p>
          <a:p>
            <a:pPr algn="just"/>
            <a:r>
              <a:rPr lang="pl-PL" altLang="zh-CN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1.2.7</a:t>
            </a:r>
            <a:r>
              <a:rPr lang="pl-PL" altLang="zh-CN" sz="1400" dirty="0">
                <a:solidFill>
                  <a:srgbClr val="000000"/>
                </a:solidFill>
                <a:latin typeface="Times New Roman"/>
                <a:ea typeface="Times New Roman"/>
              </a:rPr>
              <a:t> W zdrowym ciele zdrowy duch </a:t>
            </a:r>
            <a:endParaRPr lang="en-US" altLang="zh-CN" sz="14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just">
              <a:lnSpc>
                <a:spcPts val="1080"/>
              </a:lnSpc>
            </a:pPr>
            <a:r>
              <a:rPr lang="pl-P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1.2.8</a:t>
            </a:r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Działania edukacyjno- -integracyjne dla dzieci  i młodzieży</a:t>
            </a:r>
          </a:p>
          <a:p>
            <a:pPr algn="just">
              <a:lnSpc>
                <a:spcPts val="1080"/>
              </a:lnSpc>
            </a:pPr>
            <a:endParaRPr lang="pl-PL" dirty="0"/>
          </a:p>
          <a:p>
            <a:pPr algn="just">
              <a:lnSpc>
                <a:spcPts val="1080"/>
              </a:lnSpc>
            </a:pPr>
            <a:endParaRPr lang="pl-PL" dirty="0"/>
          </a:p>
          <a:p>
            <a:pPr algn="just">
              <a:lnSpc>
                <a:spcPts val="108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544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031AF697-D387-123F-6975-2DB9EF97A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1751" y="1545908"/>
            <a:ext cx="8247356" cy="2513407"/>
          </a:xfrm>
        </p:spPr>
        <p:txBody>
          <a:bodyPr>
            <a:normAutofit/>
          </a:bodyPr>
          <a:lstStyle/>
          <a:p>
            <a:pPr algn="ctr"/>
            <a:endParaRPr lang="pl-PL" sz="32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pl-PL" sz="60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POSTĘP RZECZOWY </a:t>
            </a:r>
          </a:p>
          <a:p>
            <a:pPr algn="ctr"/>
            <a:r>
              <a:rPr lang="pl-PL" sz="32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Realizacji Strategii  Rozwoju Lokalnego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7E000C2C-1195-609B-DE10-8DE993E3D990}"/>
              </a:ext>
            </a:extLst>
          </p:cNvPr>
          <p:cNvSpPr txBox="1"/>
          <p:nvPr/>
        </p:nvSpPr>
        <p:spPr>
          <a:xfrm>
            <a:off x="852257" y="4731197"/>
            <a:ext cx="97121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300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9CD92306-B6EE-3BC4-AE29-9AED64D7A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59" y="37197"/>
            <a:ext cx="5794200" cy="6820803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DDF979B6-F9BD-3BD2-B65C-63AD5044C6F0}"/>
              </a:ext>
            </a:extLst>
          </p:cNvPr>
          <p:cNvSpPr txBox="1"/>
          <p:nvPr/>
        </p:nvSpPr>
        <p:spPr>
          <a:xfrm>
            <a:off x="284086" y="1464815"/>
            <a:ext cx="239697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 realizacji wskaźników produktu i rezultatu dla przedsięwzięcia</a:t>
            </a:r>
          </a:p>
          <a:p>
            <a:pPr algn="ctr"/>
            <a:endParaRPr lang="pl-PL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 OGÓLNY 1 </a:t>
            </a:r>
          </a:p>
          <a:p>
            <a:pPr algn="ctr"/>
            <a:r>
              <a:rPr lang="pl-PL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TOŻSAMOŚĆ REGIONALNA PODSTAWĄ ROZWOJU PRZEDSIĘBIORCZOŚCI I TURYSTYKI</a:t>
            </a:r>
          </a:p>
          <a:p>
            <a:pPr algn="ctr"/>
            <a:endParaRPr lang="pl-PL" sz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CELE SZCZEGÓŁOWE:</a:t>
            </a:r>
          </a:p>
          <a:p>
            <a:pPr algn="ctr"/>
            <a:r>
              <a:rPr lang="pl-PL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 Wykorzystanie dziedzictwa kulturowego i naturalnego Gorców i Pienin do rozwoju przedsiębiorczości i turystyki</a:t>
            </a:r>
          </a:p>
          <a:p>
            <a:pPr algn="ctr"/>
            <a:endParaRPr lang="pl-PL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7081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aseta">
  <a:themeElements>
    <a:clrScheme name="Zielony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aotyczna tekstura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511</TotalTime>
  <Words>2501</Words>
  <Application>Microsoft Office PowerPoint</Application>
  <PresentationFormat>Panoramiczny</PresentationFormat>
  <Paragraphs>318</Paragraphs>
  <Slides>53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53</vt:i4>
      </vt:variant>
    </vt:vector>
  </HeadingPairs>
  <TitlesOfParts>
    <vt:vector size="63" baseType="lpstr">
      <vt:lpstr>Arial</vt:lpstr>
      <vt:lpstr>Bookman Old Style</vt:lpstr>
      <vt:lpstr>Mazzard H</vt:lpstr>
      <vt:lpstr>Mazzard H </vt:lpstr>
      <vt:lpstr>Mazzard H Medium</vt:lpstr>
      <vt:lpstr>Times New Roman</vt:lpstr>
      <vt:lpstr>Trebuchet MS</vt:lpstr>
      <vt:lpstr>Wingdings</vt:lpstr>
      <vt:lpstr>Wingdings 3</vt:lpstr>
      <vt:lpstr>Faseta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Pc</dc:creator>
  <cp:lastModifiedBy>Pc</cp:lastModifiedBy>
  <cp:revision>78</cp:revision>
  <dcterms:created xsi:type="dcterms:W3CDTF">2023-01-31T11:15:47Z</dcterms:created>
  <dcterms:modified xsi:type="dcterms:W3CDTF">2023-02-16T16:09:23Z</dcterms:modified>
</cp:coreProperties>
</file>